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>
        <p:scale>
          <a:sx n="150" d="100"/>
          <a:sy n="150" d="100"/>
        </p:scale>
        <p:origin x="-1256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C82E0-9EA7-2C40-8DB6-1AE2957A2F34}" type="datetimeFigureOut">
              <a:rPr lang="en-US" smtClean="0"/>
              <a:pPr/>
              <a:t>4/26/12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34E622-C543-7045-B20D-BBD3337E50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4E622-C543-7045-B20D-BBD3337E50A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FB8E-8E07-0741-8DF5-87E5D5CDE809}" type="datetimeFigureOut">
              <a:rPr lang="en-US" smtClean="0"/>
              <a:pPr/>
              <a:t>4/26/12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DD55A-6902-D645-A11C-1D4286264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FB8E-8E07-0741-8DF5-87E5D5CDE809}" type="datetimeFigureOut">
              <a:rPr lang="en-US" smtClean="0"/>
              <a:pPr/>
              <a:t>4/26/12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DD55A-6902-D645-A11C-1D4286264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FB8E-8E07-0741-8DF5-87E5D5CDE809}" type="datetimeFigureOut">
              <a:rPr lang="en-US" smtClean="0"/>
              <a:pPr/>
              <a:t>4/26/12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DD55A-6902-D645-A11C-1D4286264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FB8E-8E07-0741-8DF5-87E5D5CDE809}" type="datetimeFigureOut">
              <a:rPr lang="en-US" smtClean="0"/>
              <a:pPr/>
              <a:t>4/26/12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DD55A-6902-D645-A11C-1D4286264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FB8E-8E07-0741-8DF5-87E5D5CDE809}" type="datetimeFigureOut">
              <a:rPr lang="en-US" smtClean="0"/>
              <a:pPr/>
              <a:t>4/26/12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DD55A-6902-D645-A11C-1D4286264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FB8E-8E07-0741-8DF5-87E5D5CDE809}" type="datetimeFigureOut">
              <a:rPr lang="en-US" smtClean="0"/>
              <a:pPr/>
              <a:t>4/26/12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DD55A-6902-D645-A11C-1D4286264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FB8E-8E07-0741-8DF5-87E5D5CDE809}" type="datetimeFigureOut">
              <a:rPr lang="en-US" smtClean="0"/>
              <a:pPr/>
              <a:t>4/26/12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DD55A-6902-D645-A11C-1D4286264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FB8E-8E07-0741-8DF5-87E5D5CDE809}" type="datetimeFigureOut">
              <a:rPr lang="en-US" smtClean="0"/>
              <a:pPr/>
              <a:t>4/26/12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DD55A-6902-D645-A11C-1D4286264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FB8E-8E07-0741-8DF5-87E5D5CDE809}" type="datetimeFigureOut">
              <a:rPr lang="en-US" smtClean="0"/>
              <a:pPr/>
              <a:t>4/26/12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DD55A-6902-D645-A11C-1D4286264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FB8E-8E07-0741-8DF5-87E5D5CDE809}" type="datetimeFigureOut">
              <a:rPr lang="en-US" smtClean="0"/>
              <a:pPr/>
              <a:t>4/26/12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DD55A-6902-D645-A11C-1D4286264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FB8E-8E07-0741-8DF5-87E5D5CDE809}" type="datetimeFigureOut">
              <a:rPr lang="en-US" smtClean="0"/>
              <a:pPr/>
              <a:t>4/26/12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DD55A-6902-D645-A11C-1D4286264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5FB8E-8E07-0741-8DF5-87E5D5CDE809}" type="datetimeFigureOut">
              <a:rPr lang="en-US" smtClean="0"/>
              <a:pPr/>
              <a:t>4/26/12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DD55A-6902-D645-A11C-1D4286264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 descr="indian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284" y="743915"/>
            <a:ext cx="6130954" cy="4555662"/>
          </a:xfrm>
          <a:prstGeom prst="rect">
            <a:avLst/>
          </a:prstGeom>
        </p:spPr>
      </p:pic>
      <p:pic>
        <p:nvPicPr>
          <p:cNvPr id="4" name="Picture 3" descr="crystal-th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60449">
            <a:off x="327308" y="723653"/>
            <a:ext cx="1940434" cy="1887416"/>
          </a:xfrm>
          <a:prstGeom prst="rect">
            <a:avLst/>
          </a:prstGeom>
        </p:spPr>
      </p:pic>
      <p:pic>
        <p:nvPicPr>
          <p:cNvPr id="5" name="Picture 4" descr="crystal-th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60449">
            <a:off x="327311" y="2037130"/>
            <a:ext cx="1940434" cy="1887416"/>
          </a:xfrm>
          <a:prstGeom prst="rect">
            <a:avLst/>
          </a:prstGeom>
        </p:spPr>
      </p:pic>
      <p:pic>
        <p:nvPicPr>
          <p:cNvPr id="6" name="Picture 5" descr="crystal-th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60449">
            <a:off x="3070511" y="750768"/>
            <a:ext cx="1940434" cy="1887416"/>
          </a:xfrm>
          <a:prstGeom prst="rect">
            <a:avLst/>
          </a:prstGeom>
        </p:spPr>
      </p:pic>
      <p:pic>
        <p:nvPicPr>
          <p:cNvPr id="7" name="Picture 6" descr="crystal-th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60449">
            <a:off x="1698909" y="723652"/>
            <a:ext cx="1940434" cy="1887416"/>
          </a:xfrm>
          <a:prstGeom prst="rect">
            <a:avLst/>
          </a:prstGeom>
        </p:spPr>
      </p:pic>
      <p:pic>
        <p:nvPicPr>
          <p:cNvPr id="8" name="Picture 7" descr="crystal-th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60449">
            <a:off x="4437857" y="2066337"/>
            <a:ext cx="1940434" cy="1887416"/>
          </a:xfrm>
          <a:prstGeom prst="rect">
            <a:avLst/>
          </a:prstGeom>
        </p:spPr>
      </p:pic>
      <p:pic>
        <p:nvPicPr>
          <p:cNvPr id="9" name="Picture 8" descr="puzzle-piece-th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574698">
            <a:off x="3060465" y="2055402"/>
            <a:ext cx="1940223" cy="1887211"/>
          </a:xfrm>
          <a:prstGeom prst="rect">
            <a:avLst/>
          </a:prstGeom>
        </p:spPr>
      </p:pic>
      <p:pic>
        <p:nvPicPr>
          <p:cNvPr id="10" name="Picture 9" descr="red-th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41993">
            <a:off x="1699754" y="2051837"/>
            <a:ext cx="1887211" cy="1887211"/>
          </a:xfrm>
          <a:prstGeom prst="rect">
            <a:avLst/>
          </a:prstGeom>
        </p:spPr>
      </p:pic>
      <p:pic>
        <p:nvPicPr>
          <p:cNvPr id="11" name="Picture 10" descr="puz-th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488459">
            <a:off x="4416939" y="728073"/>
            <a:ext cx="1940223" cy="188721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81000" y="150168"/>
            <a:ext cx="8305800" cy="461665"/>
          </a:xfrm>
          <a:prstGeom prst="rect">
            <a:avLst/>
          </a:prstGeom>
          <a:solidFill>
            <a:srgbClr val="DDD9C3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Oskaloosa School Improvement – Pieces of the Puzzle</a:t>
            </a:r>
            <a:endParaRPr lang="en-US" sz="2400" b="1" dirty="0">
              <a:solidFill>
                <a:schemeClr val="tx1"/>
              </a:solidFill>
            </a:endParaRPr>
          </a:p>
        </p:txBody>
      </p:sp>
      <p:pic>
        <p:nvPicPr>
          <p:cNvPr id="13" name="Picture 12" descr="crystal-th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60449">
            <a:off x="3070510" y="3466853"/>
            <a:ext cx="1940434" cy="188741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62000" y="121920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FFFF"/>
                </a:solidFill>
              </a:rPr>
              <a:t>Technology</a:t>
            </a:r>
            <a:r>
              <a:rPr lang="en-US" sz="1400" dirty="0" smtClean="0"/>
              <a:t> </a:t>
            </a:r>
            <a:r>
              <a:rPr lang="en-US" sz="1400" dirty="0" smtClean="0">
                <a:solidFill>
                  <a:schemeClr val="bg1"/>
                </a:solidFill>
              </a:rPr>
              <a:t>Integration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86000" y="14478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FFFF"/>
                </a:solidFill>
              </a:rPr>
              <a:t>PLC’s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81400" y="1371311"/>
            <a:ext cx="1066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FFFF"/>
                </a:solidFill>
              </a:rPr>
              <a:t>Learning Supports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05400" y="14478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PBIS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09800" y="2723462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P2L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78727" y="2600980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FF"/>
                </a:solidFill>
              </a:rPr>
              <a:t>Common Assessments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9600" y="2514600"/>
            <a:ext cx="129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Assessment FOR Learning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81279" y="2634616"/>
            <a:ext cx="13694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FFFF"/>
                </a:solidFill>
              </a:rPr>
              <a:t>Building </a:t>
            </a:r>
            <a:r>
              <a:rPr lang="en-US" sz="1400" dirty="0" smtClean="0">
                <a:solidFill>
                  <a:srgbClr val="FFFFFF"/>
                </a:solidFill>
              </a:rPr>
              <a:t>Leadership</a:t>
            </a:r>
            <a:r>
              <a:rPr lang="en-US" sz="1600" dirty="0" smtClean="0">
                <a:solidFill>
                  <a:srgbClr val="FFFFFF"/>
                </a:solidFill>
              </a:rPr>
              <a:t> Capacity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76600" y="3962400"/>
            <a:ext cx="1447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FF"/>
                </a:solidFill>
              </a:rPr>
              <a:t>Iowa Core Alignment – Curriculum Teams</a:t>
            </a:r>
            <a:endParaRPr lang="en-US" sz="1400" dirty="0">
              <a:solidFill>
                <a:srgbClr val="FFFFFF"/>
              </a:solidFill>
            </a:endParaRPr>
          </a:p>
        </p:txBody>
      </p:sp>
      <p:pic>
        <p:nvPicPr>
          <p:cNvPr id="23" name="Picture 22" descr="crystal-th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60449">
            <a:off x="1694657" y="3466853"/>
            <a:ext cx="1940434" cy="1887416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905000" y="4034796"/>
            <a:ext cx="1447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FF"/>
                </a:solidFill>
              </a:rPr>
              <a:t>Standards Referenced Grading</a:t>
            </a:r>
            <a:endParaRPr lang="en-US" sz="1400" dirty="0">
              <a:solidFill>
                <a:srgbClr val="FFFFFF"/>
              </a:solidFill>
            </a:endParaRPr>
          </a:p>
        </p:txBody>
      </p:sp>
      <p:pic>
        <p:nvPicPr>
          <p:cNvPr id="25" name="Picture 24" descr="puz-th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488459">
            <a:off x="344185" y="3431630"/>
            <a:ext cx="1940223" cy="1887211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986348" y="411174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SINA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7" name="Picture 26" descr="crystal-th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60449">
            <a:off x="4463621" y="3466853"/>
            <a:ext cx="1940434" cy="1887416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4681279" y="4066276"/>
            <a:ext cx="1273347" cy="46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FF"/>
                </a:solidFill>
              </a:rPr>
              <a:t>Peer Observations</a:t>
            </a:r>
            <a:endParaRPr lang="en-US" sz="1200" dirty="0">
              <a:solidFill>
                <a:srgbClr val="FFFFFF"/>
              </a:solidFill>
            </a:endParaRPr>
          </a:p>
        </p:txBody>
      </p:sp>
      <p:pic>
        <p:nvPicPr>
          <p:cNvPr id="29" name="Picture 28" descr="red-th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41993">
            <a:off x="5829278" y="2070572"/>
            <a:ext cx="1887211" cy="1887211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6129738" y="2511506"/>
            <a:ext cx="13928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FF"/>
                </a:solidFill>
              </a:rPr>
              <a:t>1:1 Laptop &amp; Student Centered Classrooms</a:t>
            </a:r>
            <a:endParaRPr lang="en-US" sz="1400" dirty="0">
              <a:solidFill>
                <a:srgbClr val="FFFFFF"/>
              </a:solidFill>
            </a:endParaRPr>
          </a:p>
        </p:txBody>
      </p:sp>
      <p:pic>
        <p:nvPicPr>
          <p:cNvPr id="32" name="Picture 31" descr="puz-th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488459">
            <a:off x="5798027" y="3444160"/>
            <a:ext cx="1940223" cy="1887211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6400800" y="4157204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SGI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34" name="Picture 33" descr="crystal-th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60449">
            <a:off x="5818945" y="723654"/>
            <a:ext cx="1940434" cy="1887416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6400800" y="14478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CEI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36" name="Picture 35" descr="crystal-th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60449">
            <a:off x="7900707" y="4276024"/>
            <a:ext cx="1212416" cy="1179289"/>
          </a:xfrm>
          <a:prstGeom prst="rect">
            <a:avLst/>
          </a:prstGeom>
        </p:spPr>
      </p:pic>
      <p:pic>
        <p:nvPicPr>
          <p:cNvPr id="37" name="Picture 36" descr="crystal-th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60449">
            <a:off x="155792" y="5476275"/>
            <a:ext cx="1212416" cy="1179289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7793631" y="1282866"/>
            <a:ext cx="1274169" cy="22098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u="sng" dirty="0" smtClean="0"/>
              <a:t>Goals:</a:t>
            </a:r>
          </a:p>
          <a:p>
            <a:pPr marL="342900" indent="-342900">
              <a:buAutoNum type="arabicPeriod"/>
            </a:pPr>
            <a:r>
              <a:rPr lang="en-US" sz="1100" dirty="0" smtClean="0"/>
              <a:t>Increase student learning,</a:t>
            </a:r>
          </a:p>
          <a:p>
            <a:pPr marL="342900" indent="-342900">
              <a:buAutoNum type="arabicPeriod"/>
            </a:pPr>
            <a:r>
              <a:rPr lang="en-US" sz="1100" dirty="0" smtClean="0"/>
              <a:t>Teacher effectiveness</a:t>
            </a:r>
          </a:p>
          <a:p>
            <a:pPr marL="342900" indent="-342900">
              <a:buAutoNum type="arabicPeriod"/>
            </a:pPr>
            <a:r>
              <a:rPr lang="en-US" sz="1100" dirty="0" smtClean="0"/>
              <a:t>Build Leadership Capacity</a:t>
            </a:r>
          </a:p>
          <a:p>
            <a:pPr marL="342900" indent="-342900"/>
            <a:endParaRPr lang="en-US" sz="1100" dirty="0" smtClean="0"/>
          </a:p>
          <a:p>
            <a:pPr marL="342900" indent="-342900" algn="ctr"/>
            <a:r>
              <a:rPr lang="en-US" sz="1000" b="1" i="1" dirty="0" smtClean="0"/>
              <a:t>For Sustained Improvement</a:t>
            </a:r>
            <a:endParaRPr lang="en-US" sz="1000" b="1" i="1" dirty="0"/>
          </a:p>
        </p:txBody>
      </p:sp>
      <p:pic>
        <p:nvPicPr>
          <p:cNvPr id="41" name="Picture 40" descr="crystal-th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60449">
            <a:off x="1298792" y="5631573"/>
            <a:ext cx="1212416" cy="1179289"/>
          </a:xfrm>
          <a:prstGeom prst="rect">
            <a:avLst/>
          </a:prstGeom>
        </p:spPr>
      </p:pic>
      <p:pic>
        <p:nvPicPr>
          <p:cNvPr id="42" name="Picture 41" descr="crystal-th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60449">
            <a:off x="7367308" y="5319458"/>
            <a:ext cx="1212416" cy="1179289"/>
          </a:xfrm>
          <a:prstGeom prst="rect">
            <a:avLst/>
          </a:prstGeom>
        </p:spPr>
      </p:pic>
      <p:pic>
        <p:nvPicPr>
          <p:cNvPr id="44" name="Picture 43" descr="crystal-th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60449">
            <a:off x="4537703" y="5601665"/>
            <a:ext cx="1212416" cy="1179289"/>
          </a:xfrm>
          <a:prstGeom prst="rect">
            <a:avLst/>
          </a:prstGeom>
        </p:spPr>
      </p:pic>
      <p:pic>
        <p:nvPicPr>
          <p:cNvPr id="45" name="Picture 44" descr="crystal-th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60449">
            <a:off x="3385803" y="5513673"/>
            <a:ext cx="1212416" cy="1179289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357767" y="5791200"/>
            <a:ext cx="7852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FFFFFF"/>
                </a:solidFill>
              </a:rPr>
              <a:t>Using Data in PLC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76399" y="6018474"/>
            <a:ext cx="637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RTI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611011" y="5791200"/>
            <a:ext cx="77574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FFFFFF"/>
                </a:solidFill>
              </a:rPr>
              <a:t>Curriculum Mapping</a:t>
            </a:r>
            <a:endParaRPr lang="en-US" sz="1050" dirty="0">
              <a:solidFill>
                <a:srgbClr val="FFFFFF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862469" y="5883532"/>
            <a:ext cx="7894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FFFF"/>
                </a:solidFill>
              </a:rPr>
              <a:t>Pride in School/Parent Involvement</a:t>
            </a:r>
            <a:endParaRPr lang="en-US" sz="900" dirty="0">
              <a:solidFill>
                <a:srgbClr val="FFFFFF"/>
              </a:solidFill>
            </a:endParaRPr>
          </a:p>
        </p:txBody>
      </p:sp>
      <p:pic>
        <p:nvPicPr>
          <p:cNvPr id="52" name="Picture 51" descr="red-th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41993">
            <a:off x="6326028" y="5613769"/>
            <a:ext cx="1128869" cy="1128869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6517607" y="5978370"/>
            <a:ext cx="7757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rgbClr val="FFFFFF"/>
                </a:solidFill>
              </a:rPr>
              <a:t>PBL</a:t>
            </a:r>
            <a:endParaRPr lang="en-US" sz="1050" dirty="0">
              <a:solidFill>
                <a:srgbClr val="FFFFFF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577539" y="5582674"/>
            <a:ext cx="7757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FFFFFF"/>
                </a:solidFill>
              </a:rPr>
              <a:t>Learning Targets Created &amp; Posted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125297" y="4588175"/>
            <a:ext cx="77574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rgbClr val="FFFFFF"/>
                </a:solidFill>
              </a:rPr>
              <a:t>Align Tasks to </a:t>
            </a:r>
            <a:r>
              <a:rPr lang="en-US" sz="1050" dirty="0" err="1" smtClean="0">
                <a:solidFill>
                  <a:srgbClr val="FFFFFF"/>
                </a:solidFill>
              </a:rPr>
              <a:t>GLB’s</a:t>
            </a:r>
            <a:r>
              <a:rPr lang="en-US" sz="1050" dirty="0" smtClean="0">
                <a:solidFill>
                  <a:srgbClr val="FFFFFF"/>
                </a:solidFill>
              </a:rPr>
              <a:t> - Blooms</a:t>
            </a:r>
            <a:endParaRPr lang="en-US" sz="105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6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9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6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1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3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1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9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" presetClass="entr" presetSubtype="9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" presetClass="entr" presetSubtype="3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2" grpId="0"/>
      <p:bldP spid="26" grpId="0"/>
      <p:bldP spid="30" grpId="0"/>
      <p:bldP spid="46" grpId="0"/>
      <p:bldP spid="48" grpId="0"/>
      <p:bldP spid="49" grpId="0"/>
      <p:bldP spid="50" grpId="0"/>
      <p:bldP spid="53" grpId="0"/>
      <p:bldP spid="54" grpId="0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85</Words>
  <Application>Microsoft Macintosh PowerPoint</Application>
  <PresentationFormat>On-screen Show (4:3)</PresentationFormat>
  <Paragraphs>30</Paragraphs>
  <Slides>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OCSD</dc:creator>
  <cp:lastModifiedBy>OCSD</cp:lastModifiedBy>
  <cp:revision>20</cp:revision>
  <dcterms:created xsi:type="dcterms:W3CDTF">2012-04-26T21:07:42Z</dcterms:created>
  <dcterms:modified xsi:type="dcterms:W3CDTF">2012-04-26T22:06:35Z</dcterms:modified>
</cp:coreProperties>
</file>