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6" r:id="rId4"/>
    <p:sldId id="267" r:id="rId5"/>
    <p:sldId id="258" r:id="rId6"/>
    <p:sldId id="265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40" d="100"/>
          <a:sy n="140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98F68-0138-3E4E-AAB7-30F6C1C7365F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292A-24C0-6142-9245-97221CBB2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05186-44A1-274B-B6EE-6A8CEB05C2BE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A0748-DFEB-1143-891A-3D36F3503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2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3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4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5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6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7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38B19D-27DF-924F-AD7D-60739F749BAA}" type="slidenum">
              <a:rPr lang="en-US"/>
              <a:pPr/>
              <a:t>8</a:t>
            </a:fld>
            <a:endParaRPr lang="en-US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Assessing Academic Rigor 2010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C3A877-6A8C-D64F-B1BE-C2234947D234}" type="slidenum">
              <a:rPr lang="en-US"/>
              <a:pPr/>
              <a:t>9</a:t>
            </a:fld>
            <a:endParaRPr lang="en-US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86488" tIns="43245" rIns="86488" bIns="43245"/>
          <a:lstStyle/>
          <a:p>
            <a:pPr eaLnBrk="1" hangingPunct="1">
              <a:spcBef>
                <a:spcPct val="0"/>
              </a:spcBef>
            </a:pPr>
            <a:endParaRPr lang="en-US" sz="1000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2DF25-F959-1D4D-BE2A-5840ECFB634F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D55E-3F04-D942-8AA8-721561AD888F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3E53-FFA5-4E41-AABA-2AC37480F633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A36D-9613-3D40-87F7-7271DA37EBE1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98467-0FED-454F-BF70-0606E9D7569A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F68A-C949-BA4A-9796-952CC2DFCAFC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7B34-3F23-E545-8F3B-7D68F539F279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E1AA-BF8F-4741-BAFA-175B430D69CF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70576-E2CA-8044-A1B4-F005A0389A25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CFF59-3C9E-6144-9A1C-9A09060D2B54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99FE-1E4E-B143-935C-634FA454E84A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9A7FB-E435-2A46-AE9A-8821A6526FAD}" type="datetime1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0946C-1868-CB4E-8C74-D0E21723E1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1470025"/>
          </a:xfrm>
        </p:spPr>
        <p:txBody>
          <a:bodyPr/>
          <a:lstStyle/>
          <a:p>
            <a:r>
              <a:rPr lang="en-US" dirty="0" smtClean="0"/>
              <a:t>Goal Setting for 2012-2013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35462"/>
            <a:ext cx="6400800" cy="1752600"/>
          </a:xfrm>
        </p:spPr>
        <p:txBody>
          <a:bodyPr/>
          <a:lstStyle/>
          <a:p>
            <a:r>
              <a:rPr lang="en-US" dirty="0" smtClean="0"/>
              <a:t>DLT Goals and Future Focus Topics</a:t>
            </a:r>
          </a:p>
          <a:p>
            <a:endParaRPr lang="en-US" dirty="0"/>
          </a:p>
        </p:txBody>
      </p:sp>
      <p:pic>
        <p:nvPicPr>
          <p:cNvPr id="4" name="Picture 3" descr="indianlogo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"/>
            <a:ext cx="3263900" cy="3009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07720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Goal Setting for 2012-2013</a:t>
            </a:r>
            <a:endParaRPr lang="en-US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3048000"/>
            <a:ext cx="54864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What are our Priorities for next year as a District Leadership Team?</a:t>
            </a:r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 yet</a:t>
            </a:r>
          </a:p>
          <a:p>
            <a:pPr lvl="3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Retention, Mastery, Learning Supports, Managing Change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270016" y="1677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112482" y="4953000"/>
            <a:ext cx="7184421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</a:t>
            </a:r>
          </a:p>
          <a:p>
            <a:pPr lvl="3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640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6" y="615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Standards Based Reporting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48011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437993" y="1600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913625" y="4953000"/>
            <a:ext cx="724968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</a:t>
            </a:r>
          </a:p>
          <a:p>
            <a:pPr lvl="3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#3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49077" y="1846414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Quality Instruction and CEI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76"/>
              <a:ext cx="384" cy="544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171899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70016" y="1752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Mid-Year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48160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8161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48162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48163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17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4817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H="1" flipV="1">
            <a:off x="1143000" y="3200400"/>
            <a:ext cx="381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0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12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13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3495675"/>
            <a:ext cx="757642" cy="74301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553199" y="3200399"/>
            <a:ext cx="380998" cy="103822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200400"/>
            <a:ext cx="381000" cy="10382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85024" y="5172164"/>
            <a:ext cx="8001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 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 yet</a:t>
            </a:r>
          </a:p>
          <a:p>
            <a:pPr lvl="3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201613" y="274638"/>
            <a:ext cx="8485187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r>
              <a:rPr lang="en-US" sz="4000" dirty="0" smtClean="0">
                <a:latin typeface="Rockwell" charset="0"/>
              </a:rPr>
              <a:t/>
            </a:r>
            <a:br>
              <a:rPr lang="en-US" sz="4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#1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70075" y="174625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Retention, Mastery, Learning Supports, Managing Change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270016" y="16779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112482" y="4953000"/>
            <a:ext cx="7184421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</a:t>
            </a:r>
          </a:p>
          <a:p>
            <a:pPr lvl="3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 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 Year</a:t>
            </a:r>
            <a:br>
              <a:rPr lang="en-US" sz="2400" dirty="0" smtClean="0">
                <a:latin typeface="Rockwell" charset="0"/>
              </a:rPr>
            </a:br>
            <a:r>
              <a:rPr lang="en-US" sz="2000" dirty="0" smtClean="0">
                <a:latin typeface="Rockwell" charset="0"/>
              </a:rPr>
              <a:t/>
            </a:r>
            <a:br>
              <a:rPr lang="en-US" sz="20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#2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38052" y="1676400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6" y="615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Standards Based Reporting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84"/>
              <a:ext cx="37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222625" y="19383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480115" y="19065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437993" y="1600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913625" y="4953000"/>
            <a:ext cx="724968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3"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No decisions have been made</a:t>
            </a:r>
          </a:p>
          <a:p>
            <a:pPr lvl="3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Some decisions made, but long way to go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Most decision made, little work to do</a:t>
            </a:r>
          </a:p>
          <a:p>
            <a:pPr lvl="3">
              <a:defRPr/>
            </a:pP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 </a:t>
            </a: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=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 Completed and in place for next year</a:t>
            </a:r>
            <a:endParaRPr lang="en-US" dirty="0">
              <a:latin typeface="Rockwell" charset="0"/>
            </a:endParaRPr>
          </a:p>
        </p:txBody>
      </p:sp>
      <p:sp>
        <p:nvSpPr>
          <p:cNvPr id="24594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2400" dirty="0" smtClean="0">
                <a:latin typeface="Rockwell" charset="0"/>
              </a:rPr>
              <a:t>Assessment of Current Reality versus Desired State </a:t>
            </a:r>
            <a:br>
              <a:rPr lang="en-US" sz="2400" dirty="0" smtClean="0">
                <a:latin typeface="Rockwell" charset="0"/>
              </a:rPr>
            </a:br>
            <a:r>
              <a:rPr lang="en-US" sz="2400" dirty="0" smtClean="0">
                <a:latin typeface="Rockwell" charset="0"/>
              </a:rPr>
              <a:t>End of Year</a:t>
            </a:r>
            <a:br>
              <a:rPr lang="en-US" sz="2400" dirty="0" smtClean="0">
                <a:latin typeface="Rockwell" charset="0"/>
              </a:rPr>
            </a:br>
            <a:r>
              <a:rPr lang="en-US" sz="2800" b="1" dirty="0" smtClean="0">
                <a:ea typeface="ＭＳ Ｐゴシック" charset="-128"/>
                <a:cs typeface="ＭＳ Ｐゴシック" charset="-128"/>
              </a:rPr>
              <a:t>Goal #3</a:t>
            </a:r>
            <a:endParaRPr lang="en-US" sz="2800" b="1" dirty="0">
              <a:solidFill>
                <a:srgbClr val="9933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49077" y="1846414"/>
            <a:ext cx="5375275" cy="5111750"/>
            <a:chOff x="240" y="225"/>
            <a:chExt cx="1536" cy="1389"/>
          </a:xfrm>
        </p:grpSpPr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268" y="225"/>
              <a:ext cx="1469" cy="1389"/>
              <a:chOff x="2146" y="1431"/>
              <a:chExt cx="1469" cy="1389"/>
            </a:xfr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0"/>
              <a:tileRect/>
            </a:gradFill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2146" y="1431"/>
                <a:ext cx="1469" cy="1389"/>
                <a:chOff x="2146" y="1431"/>
                <a:chExt cx="1469" cy="1389"/>
              </a:xfrm>
              <a:grpFill/>
            </p:grpSpPr>
            <p:sp>
              <p:nvSpPr>
                <p:cNvPr id="44" name="PubChord"/>
                <p:cNvSpPr>
                  <a:spLocks noEditPoints="1" noChangeArrowheads="1"/>
                </p:cNvSpPr>
                <p:nvPr/>
              </p:nvSpPr>
              <p:spPr bwMode="auto">
                <a:xfrm rot="8089779">
                  <a:off x="2186" y="1391"/>
                  <a:ext cx="1389" cy="1469"/>
                </a:xfrm>
                <a:custGeom>
                  <a:avLst/>
                  <a:gdLst>
                    <a:gd name="G0" fmla="+- 0 0 0"/>
                    <a:gd name="G1" fmla="sin 10800 -8846555"/>
                    <a:gd name="G2" fmla="cos 10800 -8846555"/>
                    <a:gd name="G3" fmla="sin 10800 2949120"/>
                    <a:gd name="G4" fmla="cos 10800 2949120"/>
                    <a:gd name="G5" fmla="+- G1 10800 0"/>
                    <a:gd name="G6" fmla="+- G2 10800 0"/>
                    <a:gd name="G7" fmla="+- G3 10800 0"/>
                    <a:gd name="G8" fmla="+- G4 10800 0"/>
                    <a:gd name="G9" fmla="+- 10800 0 0"/>
                    <a:gd name="G10" fmla="+/ G5 G7 2"/>
                    <a:gd name="G11" fmla="+/ G6 G8 2"/>
                    <a:gd name="T0" fmla="*/ 3164 w 21600"/>
                    <a:gd name="T1" fmla="*/ 3161 h 21600"/>
                    <a:gd name="T2" fmla="*/ 10800 w 21600"/>
                    <a:gd name="T3" fmla="*/ 10798 h 21600"/>
                    <a:gd name="T4" fmla="*/ 18436 w 21600"/>
                    <a:gd name="T5" fmla="*/ 18436 h 21600"/>
                    <a:gd name="T6" fmla="*/ 3163 w 21600"/>
                    <a:gd name="T7" fmla="*/ 3163 h 21600"/>
                    <a:gd name="T8" fmla="*/ 18437 w 21600"/>
                    <a:gd name="T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T6" t="T7" r="T8" b="T9"/>
                  <a:pathLst>
                    <a:path w="21600" h="21600">
                      <a:moveTo>
                        <a:pt x="3164" y="3161"/>
                      </a:moveTo>
                      <a:cubicBezTo>
                        <a:pt x="1138" y="5187"/>
                        <a:pt x="0" y="7934"/>
                        <a:pt x="0" y="10799"/>
                      </a:cubicBez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3664" y="21600"/>
                        <a:pt x="16411" y="20462"/>
                        <a:pt x="18436" y="184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808080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496" y="1584"/>
                  <a:ext cx="384" cy="576"/>
                </a:xfrm>
                <a:prstGeom prst="lin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txBody>
                <a:bodyPr/>
                <a:lstStyle/>
                <a:p>
                  <a:pPr fontAlgn="auto"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Line 28"/>
              <p:cNvSpPr>
                <a:spLocks noChangeShapeType="1"/>
              </p:cNvSpPr>
              <p:nvPr/>
            </p:nvSpPr>
            <p:spPr bwMode="auto">
              <a:xfrm flipV="1">
                <a:off x="2880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41995" name="Text Box 65"/>
            <p:cNvSpPr txBox="1">
              <a:spLocks noChangeArrowheads="1"/>
            </p:cNvSpPr>
            <p:nvPr/>
          </p:nvSpPr>
          <p:spPr bwMode="auto">
            <a:xfrm>
              <a:off x="240" y="920"/>
              <a:ext cx="8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660066"/>
                  </a:solidFill>
                  <a:latin typeface="Arial Narrow" charset="0"/>
                </a:rPr>
                <a:t>Not</a:t>
              </a:r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 Completed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6" name="Text Box 66"/>
            <p:cNvSpPr txBox="1">
              <a:spLocks noChangeArrowheads="1"/>
            </p:cNvSpPr>
            <p:nvPr/>
          </p:nvSpPr>
          <p:spPr bwMode="auto">
            <a:xfrm>
              <a:off x="501" y="610"/>
              <a:ext cx="11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Quality Instruction and CEI</a:t>
              </a:r>
              <a:endParaRPr lang="en-US" sz="24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7" name="Text Box 67"/>
            <p:cNvSpPr txBox="1">
              <a:spLocks noChangeArrowheads="1"/>
            </p:cNvSpPr>
            <p:nvPr/>
          </p:nvSpPr>
          <p:spPr bwMode="auto">
            <a:xfrm>
              <a:off x="925" y="920"/>
              <a:ext cx="8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660066"/>
                  </a:solidFill>
                  <a:latin typeface="Arial Narrow" charset="0"/>
                </a:rPr>
                <a:t>Completed</a:t>
              </a:r>
              <a:endParaRPr lang="en-US" sz="1200" dirty="0">
                <a:solidFill>
                  <a:srgbClr val="660066"/>
                </a:solidFill>
                <a:latin typeface="Arial Narrow" charset="0"/>
              </a:endParaRPr>
            </a:p>
          </p:txBody>
        </p:sp>
        <p:sp>
          <p:nvSpPr>
            <p:cNvPr id="41998" name="Line 73"/>
            <p:cNvSpPr>
              <a:spLocks noChangeShapeType="1"/>
            </p:cNvSpPr>
            <p:nvPr/>
          </p:nvSpPr>
          <p:spPr bwMode="auto">
            <a:xfrm flipH="1" flipV="1">
              <a:off x="608" y="384"/>
              <a:ext cx="384" cy="536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9" name="Line 74"/>
            <p:cNvSpPr>
              <a:spLocks noChangeShapeType="1"/>
            </p:cNvSpPr>
            <p:nvPr/>
          </p:nvSpPr>
          <p:spPr bwMode="auto">
            <a:xfrm flipV="1">
              <a:off x="1002" y="376"/>
              <a:ext cx="384" cy="544"/>
            </a:xfrm>
            <a:prstGeom prst="line">
              <a:avLst/>
            </a:prstGeom>
            <a:noFill/>
            <a:ln w="12700">
              <a:solidFill>
                <a:srgbClr val="347B94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990" name="Text Box 10"/>
          <p:cNvSpPr txBox="1">
            <a:spLocks noChangeArrowheads="1"/>
          </p:cNvSpPr>
          <p:nvPr/>
        </p:nvSpPr>
        <p:spPr bwMode="auto">
          <a:xfrm>
            <a:off x="3171899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10</a:t>
            </a:r>
          </a:p>
        </p:txBody>
      </p:sp>
      <p:sp>
        <p:nvSpPr>
          <p:cNvPr id="41991" name="Text Box 11"/>
          <p:cNvSpPr txBox="1">
            <a:spLocks noChangeArrowheads="1"/>
          </p:cNvSpPr>
          <p:nvPr/>
        </p:nvSpPr>
        <p:spPr bwMode="auto">
          <a:xfrm>
            <a:off x="2249488" y="34813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0</a:t>
            </a:r>
          </a:p>
        </p:txBody>
      </p:sp>
      <p:sp>
        <p:nvSpPr>
          <p:cNvPr id="41992" name="Text Box 12"/>
          <p:cNvSpPr txBox="1">
            <a:spLocks noChangeArrowheads="1"/>
          </p:cNvSpPr>
          <p:nvPr/>
        </p:nvSpPr>
        <p:spPr bwMode="auto">
          <a:xfrm>
            <a:off x="5270500" y="213518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latin typeface="Rockwell" charset="0"/>
              </a:rPr>
              <a:t>20</a:t>
            </a:r>
          </a:p>
        </p:txBody>
      </p:sp>
      <p:sp>
        <p:nvSpPr>
          <p:cNvPr id="41993" name="Text Box 13"/>
          <p:cNvSpPr txBox="1">
            <a:spLocks noChangeArrowheads="1"/>
          </p:cNvSpPr>
          <p:nvPr/>
        </p:nvSpPr>
        <p:spPr bwMode="auto">
          <a:xfrm>
            <a:off x="6297613" y="32797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>
                <a:latin typeface="Rockwell" charset="0"/>
              </a:rPr>
              <a:t>30</a:t>
            </a: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70016" y="1752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latin typeface="Rockwell" charset="0"/>
              </a:rPr>
              <a:t>15</a:t>
            </a:r>
            <a:endParaRPr lang="en-US" sz="2400" b="1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76300" y="603250"/>
            <a:ext cx="735965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dirty="0" smtClean="0">
                <a:latin typeface="Rockwell" charset="0"/>
              </a:rPr>
              <a:t>Dashboard of Current Reality versus Desired State </a:t>
            </a:r>
          </a:p>
          <a:p>
            <a:pPr algn="ctr"/>
            <a:r>
              <a:rPr lang="en-US" sz="3600" dirty="0" smtClean="0">
                <a:latin typeface="Rockwell" charset="0"/>
              </a:rPr>
              <a:t>End of Year</a:t>
            </a:r>
            <a:endParaRPr lang="en-US" sz="3600" dirty="0">
              <a:latin typeface="Rockwel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105148"/>
            <a:ext cx="2895600" cy="2266950"/>
            <a:chOff x="144" y="2340"/>
            <a:chExt cx="1824" cy="142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6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8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208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09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210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Completed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211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12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492" name="Text Box 12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3" name="Text Box 13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4" name="Text Box 14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495" name="Text Box 15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201" name="Line 16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2" name="Line 17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50"/>
          <p:cNvSpPr>
            <a:spLocks noChangeShapeType="1"/>
          </p:cNvSpPr>
          <p:nvPr/>
        </p:nvSpPr>
        <p:spPr bwMode="auto">
          <a:xfrm>
            <a:off x="19812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Line 51"/>
          <p:cNvSpPr>
            <a:spLocks noChangeShapeType="1"/>
          </p:cNvSpPr>
          <p:nvPr/>
        </p:nvSpPr>
        <p:spPr bwMode="auto">
          <a:xfrm>
            <a:off x="19050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152400" y="3105150"/>
            <a:ext cx="2895600" cy="2266951"/>
            <a:chOff x="144" y="2340"/>
            <a:chExt cx="1824" cy="1428"/>
          </a:xfrm>
        </p:grpSpPr>
        <p:grpSp>
          <p:nvGrpSpPr>
            <p:cNvPr id="11" name="Group 53"/>
            <p:cNvGrpSpPr>
              <a:grpSpLocks/>
            </p:cNvGrpSpPr>
            <p:nvPr/>
          </p:nvGrpSpPr>
          <p:grpSpPr bwMode="auto">
            <a:xfrm>
              <a:off x="144" y="2340"/>
              <a:ext cx="1824" cy="1428"/>
              <a:chOff x="144" y="276"/>
              <a:chExt cx="1824" cy="1428"/>
            </a:xfrm>
          </p:grpSpPr>
          <p:grpSp>
            <p:nvGrpSpPr>
              <p:cNvPr id="12" name="Group 54"/>
              <p:cNvGrpSpPr>
                <a:grpSpLocks/>
              </p:cNvGrpSpPr>
              <p:nvPr/>
            </p:nvGrpSpPr>
            <p:grpSpPr bwMode="auto">
              <a:xfrm>
                <a:off x="253" y="276"/>
                <a:ext cx="1536" cy="1428"/>
                <a:chOff x="240" y="240"/>
                <a:chExt cx="1536" cy="1428"/>
              </a:xfrm>
            </p:grpSpPr>
            <p:grpSp>
              <p:nvGrpSpPr>
                <p:cNvPr id="13" name="Group 24"/>
                <p:cNvGrpSpPr>
                  <a:grpSpLocks/>
                </p:cNvGrpSpPr>
                <p:nvPr/>
              </p:nvGrpSpPr>
              <p:grpSpPr bwMode="auto">
                <a:xfrm>
                  <a:off x="288" y="240"/>
                  <a:ext cx="1428" cy="1428"/>
                  <a:chOff x="2166" y="1446"/>
                  <a:chExt cx="1428" cy="1428"/>
                </a:xfrm>
                <a:gradFill flip="none" rotWithShape="1"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0" scaled="0"/>
                  <a:tileRect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grpSpPr>
              <p:grpSp>
                <p:nvGrpSpPr>
                  <p:cNvPr id="14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2166" y="1446"/>
                    <a:ext cx="1428" cy="1428"/>
                    <a:chOff x="2166" y="1446"/>
                    <a:chExt cx="1428" cy="1428"/>
                  </a:xfrm>
                  <a:grpFill/>
                </p:grpSpPr>
                <p:sp>
                  <p:nvSpPr>
                    <p:cNvPr id="21" name="PubChord"/>
                    <p:cNvSpPr>
                      <a:spLocks noEditPoints="1" noChangeArrowheads="1"/>
                    </p:cNvSpPr>
                    <p:nvPr/>
                  </p:nvSpPr>
                  <p:spPr bwMode="auto">
                    <a:xfrm rot="8089779">
                      <a:off x="2166" y="1446"/>
                      <a:ext cx="1428" cy="1428"/>
                    </a:xfrm>
                    <a:custGeom>
                      <a:avLst/>
                      <a:gdLst>
                        <a:gd name="G0" fmla="+- 0 0 0"/>
                        <a:gd name="G1" fmla="sin 10800 -8846555"/>
                        <a:gd name="G2" fmla="cos 10800 -8846555"/>
                        <a:gd name="G3" fmla="sin 10800 2949120"/>
                        <a:gd name="G4" fmla="cos 10800 2949120"/>
                        <a:gd name="G5" fmla="+- G1 10800 0"/>
                        <a:gd name="G6" fmla="+- G2 10800 0"/>
                        <a:gd name="G7" fmla="+- G3 10800 0"/>
                        <a:gd name="G8" fmla="+- G4 10800 0"/>
                        <a:gd name="G9" fmla="+- 10800 0 0"/>
                        <a:gd name="G10" fmla="+/ G5 G7 2"/>
                        <a:gd name="G11" fmla="+/ G6 G8 2"/>
                        <a:gd name="T0" fmla="*/ 3164 w 21600"/>
                        <a:gd name="T1" fmla="*/ 3161 h 21600"/>
                        <a:gd name="T2" fmla="*/ 10800 w 21600"/>
                        <a:gd name="T3" fmla="*/ 10798 h 21600"/>
                        <a:gd name="T4" fmla="*/ 18436 w 21600"/>
                        <a:gd name="T5" fmla="*/ 18436 h 21600"/>
                        <a:gd name="T6" fmla="*/ 3163 w 21600"/>
                        <a:gd name="T7" fmla="*/ 3163 h 21600"/>
                        <a:gd name="T8" fmla="*/ 18437 w 21600"/>
                        <a:gd name="T9" fmla="*/ 18437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T6" t="T7" r="T8" b="T9"/>
                      <a:pathLst>
                        <a:path w="21600" h="21600">
                          <a:moveTo>
                            <a:pt x="3164" y="3161"/>
                          </a:moveTo>
                          <a:cubicBezTo>
                            <a:pt x="1138" y="5187"/>
                            <a:pt x="0" y="7934"/>
                            <a:pt x="0" y="10799"/>
                          </a:cubicBezTo>
                          <a:cubicBezTo>
                            <a:pt x="0" y="16764"/>
                            <a:pt x="4835" y="21600"/>
                            <a:pt x="10800" y="21600"/>
                          </a:cubicBezTo>
                          <a:cubicBezTo>
                            <a:pt x="13664" y="21600"/>
                            <a:pt x="16411" y="20462"/>
                            <a:pt x="18436" y="1843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miter lim="800000"/>
                      <a:headEnd/>
                      <a:tailEnd/>
                    </a:ln>
                    <a:effectLst>
                      <a:outerShdw dist="107763" dir="2700000" algn="ctr" rotWithShape="0">
                        <a:srgbClr val="808080"/>
                      </a:outerShdw>
                    </a:effectLst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496" y="1584"/>
                      <a:ext cx="384" cy="576"/>
                    </a:xfrm>
                    <a:prstGeom prst="lin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165100" prst="coolSlant"/>
                    </a:sp3d>
                  </p:spPr>
                  <p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  <a:defRPr/>
                      </a:pPr>
                      <a:endParaRPr lang="en-US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Line 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0" y="1584"/>
                    <a:ext cx="384" cy="576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txBody>
                  <a:bodyPr/>
                  <a:lstStyle/>
                  <a:p>
                    <a:pPr fontAlgn="auto">
                      <a:spcAft>
                        <a:spcPts val="0"/>
                      </a:spcAft>
                      <a:defRPr/>
                    </a:pPr>
                    <a:endParaRPr lang="en-US"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8165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240" y="920"/>
                  <a:ext cx="81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200" dirty="0">
                      <a:solidFill>
                        <a:srgbClr val="2D6A7F"/>
                      </a:solidFill>
                      <a:latin typeface="Arial Narrow" charset="0"/>
                    </a:rPr>
                    <a:t>Not</a:t>
                  </a:r>
                  <a:r>
                    <a:rPr lang="en-US" sz="1200" dirty="0" smtClean="0">
                      <a:solidFill>
                        <a:srgbClr val="2D6A7F"/>
                      </a:solidFill>
                      <a:latin typeface="Arial Narrow" charset="0"/>
                    </a:rPr>
                    <a:t> </a:t>
                  </a:r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6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432" y="486"/>
                  <a:ext cx="115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 b="1" i="1">
                      <a:solidFill>
                        <a:srgbClr val="347B94"/>
                      </a:solidFill>
                      <a:latin typeface="Rockwell" charset="0"/>
                    </a:rPr>
                    <a:t>Coursetaking/Grouping</a:t>
                  </a:r>
                  <a:endParaRPr lang="en-US" sz="1000">
                    <a:latin typeface="Rockwell" charset="0"/>
                  </a:endParaRPr>
                </a:p>
              </p:txBody>
            </p:sp>
            <p:sp>
              <p:nvSpPr>
                <p:cNvPr id="4816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1056" y="920"/>
                  <a:ext cx="720" cy="1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r"/>
                  <a:endParaRPr lang="en-US" sz="1000" dirty="0">
                    <a:latin typeface="Rockwell" charset="0"/>
                  </a:endParaRPr>
                </a:p>
              </p:txBody>
            </p:sp>
            <p:sp>
              <p:nvSpPr>
                <p:cNvPr id="48168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608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69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992" y="384"/>
                  <a:ext cx="384" cy="576"/>
                </a:xfrm>
                <a:prstGeom prst="line">
                  <a:avLst/>
                </a:prstGeom>
                <a:noFill/>
                <a:ln w="12700">
                  <a:solidFill>
                    <a:srgbClr val="347B94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2541" name="Text Box 61"/>
              <p:cNvSpPr txBox="1">
                <a:spLocks noChangeArrowheads="1"/>
              </p:cNvSpPr>
              <p:nvPr/>
            </p:nvSpPr>
            <p:spPr bwMode="auto">
              <a:xfrm>
                <a:off x="144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2" name="Text Box 62"/>
              <p:cNvSpPr txBox="1">
                <a:spLocks noChangeArrowheads="1"/>
              </p:cNvSpPr>
              <p:nvPr/>
            </p:nvSpPr>
            <p:spPr bwMode="auto">
              <a:xfrm>
                <a:off x="139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20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3" name="Text Box 63"/>
              <p:cNvSpPr txBox="1">
                <a:spLocks noChangeArrowheads="1"/>
              </p:cNvSpPr>
              <p:nvPr/>
            </p:nvSpPr>
            <p:spPr bwMode="auto">
              <a:xfrm>
                <a:off x="432" y="288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10</a:t>
                </a:r>
                <a:endParaRPr lang="en-US" sz="1000">
                  <a:latin typeface="Rockwell" charset="0"/>
                </a:endParaRPr>
              </a:p>
            </p:txBody>
          </p:sp>
          <p:sp>
            <p:nvSpPr>
              <p:cNvPr id="1172544" name="Text Box 64"/>
              <p:cNvSpPr txBox="1">
                <a:spLocks noChangeArrowheads="1"/>
              </p:cNvSpPr>
              <p:nvPr/>
            </p:nvSpPr>
            <p:spPr bwMode="auto">
              <a:xfrm>
                <a:off x="1680" y="864"/>
                <a:ext cx="288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Rockwell" charset="0"/>
                  </a:rPr>
                  <a:t>30</a:t>
                </a:r>
                <a:endParaRPr lang="en-US" sz="1000">
                  <a:latin typeface="Rockwell" charset="0"/>
                </a:endParaRPr>
              </a:p>
            </p:txBody>
          </p:sp>
        </p:grpSp>
        <p:sp>
          <p:nvSpPr>
            <p:cNvPr id="48158" name="Line 65"/>
            <p:cNvSpPr>
              <a:spLocks noChangeShapeType="1"/>
            </p:cNvSpPr>
            <p:nvPr/>
          </p:nvSpPr>
          <p:spPr bwMode="auto">
            <a:xfrm flipH="1" flipV="1">
              <a:off x="768" y="2400"/>
              <a:ext cx="240" cy="6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138" name="Line 66"/>
          <p:cNvSpPr>
            <a:spLocks noChangeShapeType="1"/>
          </p:cNvSpPr>
          <p:nvPr/>
        </p:nvSpPr>
        <p:spPr bwMode="auto">
          <a:xfrm flipV="1">
            <a:off x="1524000" y="3581400"/>
            <a:ext cx="838200" cy="685800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401638" y="3105150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6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2074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152" name="Text Box 65"/>
          <p:cNvSpPr txBox="1">
            <a:spLocks noChangeArrowheads="1"/>
          </p:cNvSpPr>
          <p:nvPr/>
        </p:nvSpPr>
        <p:spPr bwMode="auto">
          <a:xfrm>
            <a:off x="325438" y="4184650"/>
            <a:ext cx="1295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000" dirty="0">
              <a:latin typeface="Rockwell" charset="0"/>
            </a:endParaRPr>
          </a:p>
        </p:txBody>
      </p:sp>
      <p:sp>
        <p:nvSpPr>
          <p:cNvPr id="48153" name="Text Box 66"/>
          <p:cNvSpPr txBox="1">
            <a:spLocks noChangeArrowheads="1"/>
          </p:cNvSpPr>
          <p:nvPr/>
        </p:nvSpPr>
        <p:spPr bwMode="auto">
          <a:xfrm>
            <a:off x="630238" y="3495675"/>
            <a:ext cx="1828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Retention, Mastery, Supports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48154" name="Text Box 67"/>
          <p:cNvSpPr txBox="1">
            <a:spLocks noChangeArrowheads="1"/>
          </p:cNvSpPr>
          <p:nvPr/>
        </p:nvSpPr>
        <p:spPr bwMode="auto">
          <a:xfrm>
            <a:off x="1620838" y="4184650"/>
            <a:ext cx="1143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endParaRPr lang="en-US" sz="1000" dirty="0">
              <a:latin typeface="Rockwell" charset="0"/>
            </a:endParaRPr>
          </a:p>
        </p:txBody>
      </p:sp>
      <p:sp>
        <p:nvSpPr>
          <p:cNvPr id="48155" name="Line 73"/>
          <p:cNvSpPr>
            <a:spLocks noChangeShapeType="1"/>
          </p:cNvSpPr>
          <p:nvPr/>
        </p:nvSpPr>
        <p:spPr bwMode="auto">
          <a:xfrm flipH="1" flipV="1">
            <a:off x="9096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56" name="Line 74"/>
          <p:cNvSpPr>
            <a:spLocks noChangeShapeType="1"/>
          </p:cNvSpPr>
          <p:nvPr/>
        </p:nvSpPr>
        <p:spPr bwMode="auto">
          <a:xfrm flipV="1">
            <a:off x="1519238" y="3333750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557" name="Text Box 77"/>
          <p:cNvSpPr txBox="1">
            <a:spLocks noChangeArrowheads="1"/>
          </p:cNvSpPr>
          <p:nvPr/>
        </p:nvSpPr>
        <p:spPr bwMode="auto">
          <a:xfrm>
            <a:off x="1524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8" name="Text Box 78"/>
          <p:cNvSpPr txBox="1">
            <a:spLocks noChangeArrowheads="1"/>
          </p:cNvSpPr>
          <p:nvPr/>
        </p:nvSpPr>
        <p:spPr bwMode="auto">
          <a:xfrm>
            <a:off x="2133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59" name="Text Box 79"/>
          <p:cNvSpPr txBox="1">
            <a:spLocks noChangeArrowheads="1"/>
          </p:cNvSpPr>
          <p:nvPr/>
        </p:nvSpPr>
        <p:spPr bwMode="auto">
          <a:xfrm>
            <a:off x="609600" y="31242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 dirty="0">
              <a:latin typeface="Rockwell" charset="0"/>
            </a:endParaRPr>
          </a:p>
        </p:txBody>
      </p:sp>
      <p:sp>
        <p:nvSpPr>
          <p:cNvPr id="1172560" name="Text Box 80"/>
          <p:cNvSpPr txBox="1">
            <a:spLocks noChangeArrowheads="1"/>
          </p:cNvSpPr>
          <p:nvPr/>
        </p:nvSpPr>
        <p:spPr bwMode="auto">
          <a:xfrm>
            <a:off x="2590800" y="403860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 dirty="0">
              <a:latin typeface="Rockwell" charset="0"/>
            </a:endParaRPr>
          </a:p>
        </p:txBody>
      </p:sp>
      <p:sp>
        <p:nvSpPr>
          <p:cNvPr id="48145" name="Line 81"/>
          <p:cNvSpPr>
            <a:spLocks noChangeShapeType="1"/>
          </p:cNvSpPr>
          <p:nvPr/>
        </p:nvSpPr>
        <p:spPr bwMode="auto">
          <a:xfrm flipH="1" flipV="1">
            <a:off x="1143000" y="3200400"/>
            <a:ext cx="3810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3" name="Line 82"/>
          <p:cNvSpPr>
            <a:spLocks noChangeShapeType="1"/>
          </p:cNvSpPr>
          <p:nvPr/>
        </p:nvSpPr>
        <p:spPr bwMode="auto">
          <a:xfrm flipV="1">
            <a:off x="1535113" y="4219578"/>
            <a:ext cx="1066800" cy="47622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24"/>
          <p:cNvGrpSpPr>
            <a:grpSpLocks/>
          </p:cNvGrpSpPr>
          <p:nvPr/>
        </p:nvGrpSpPr>
        <p:grpSpPr bwMode="auto">
          <a:xfrm>
            <a:off x="3138083" y="3105149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18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08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9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7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0" name="Text Box 65"/>
          <p:cNvSpPr txBox="1">
            <a:spLocks noChangeArrowheads="1"/>
          </p:cNvSpPr>
          <p:nvPr/>
        </p:nvSpPr>
        <p:spPr bwMode="auto">
          <a:xfrm>
            <a:off x="3048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1" name="Text Box 67"/>
          <p:cNvSpPr txBox="1">
            <a:spLocks noChangeArrowheads="1"/>
          </p:cNvSpPr>
          <p:nvPr/>
        </p:nvSpPr>
        <p:spPr bwMode="auto">
          <a:xfrm>
            <a:off x="4343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5791200" y="3105148"/>
            <a:ext cx="2266950" cy="2266951"/>
            <a:chOff x="2166" y="1446"/>
            <a:chExt cx="1428" cy="1428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0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grpSp>
          <p:nvGrpSpPr>
            <p:cNvPr id="20" name="Group 25"/>
            <p:cNvGrpSpPr>
              <a:grpSpLocks/>
            </p:cNvGrpSpPr>
            <p:nvPr/>
          </p:nvGrpSpPr>
          <p:grpSpPr bwMode="auto">
            <a:xfrm>
              <a:off x="2166" y="1446"/>
              <a:ext cx="1428" cy="1428"/>
              <a:chOff x="2166" y="1446"/>
              <a:chExt cx="1428" cy="1428"/>
            </a:xfrm>
            <a:grpFill/>
          </p:grpSpPr>
          <p:sp>
            <p:nvSpPr>
              <p:cNvPr id="115" name="PubChord"/>
              <p:cNvSpPr>
                <a:spLocks noEditPoints="1" noChangeArrowheads="1"/>
              </p:cNvSpPr>
              <p:nvPr/>
            </p:nvSpPr>
            <p:spPr bwMode="auto">
              <a:xfrm rot="8089779">
                <a:off x="2166" y="1446"/>
                <a:ext cx="1428" cy="1428"/>
              </a:xfrm>
              <a:custGeom>
                <a:avLst/>
                <a:gdLst>
                  <a:gd name="G0" fmla="+- 0 0 0"/>
                  <a:gd name="G1" fmla="sin 10800 -8846555"/>
                  <a:gd name="G2" fmla="cos 10800 -8846555"/>
                  <a:gd name="G3" fmla="sin 10800 2949120"/>
                  <a:gd name="G4" fmla="cos 10800 294912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G10" fmla="+/ G5 G7 2"/>
                  <a:gd name="G11" fmla="+/ G6 G8 2"/>
                  <a:gd name="T0" fmla="*/ 3164 w 21600"/>
                  <a:gd name="T1" fmla="*/ 3161 h 21600"/>
                  <a:gd name="T2" fmla="*/ 10800 w 21600"/>
                  <a:gd name="T3" fmla="*/ 10798 h 21600"/>
                  <a:gd name="T4" fmla="*/ 18436 w 21600"/>
                  <a:gd name="T5" fmla="*/ 18436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3164" y="3161"/>
                    </a:moveTo>
                    <a:cubicBezTo>
                      <a:pt x="1138" y="5187"/>
                      <a:pt x="0" y="7934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3664" y="21600"/>
                      <a:pt x="16411" y="20462"/>
                      <a:pt x="18436" y="1843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Line 27"/>
              <p:cNvSpPr>
                <a:spLocks noChangeShapeType="1"/>
              </p:cNvSpPr>
              <p:nvPr/>
            </p:nvSpPr>
            <p:spPr bwMode="auto">
              <a:xfrm flipH="1" flipV="1">
                <a:off x="2496" y="1584"/>
                <a:ext cx="384" cy="576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/>
              <a:lstStyle/>
              <a:p>
                <a:pPr fontAlgn="auto"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14" name="Line 28"/>
            <p:cNvSpPr>
              <a:spLocks noChangeShapeType="1"/>
            </p:cNvSpPr>
            <p:nvPr/>
          </p:nvSpPr>
          <p:spPr bwMode="auto">
            <a:xfrm flipV="1">
              <a:off x="2880" y="1584"/>
              <a:ext cx="384" cy="576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/>
            <a:lstStyle/>
            <a:p>
              <a:pPr fontAlgn="auto"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7" name="Text Box 65"/>
          <p:cNvSpPr txBox="1">
            <a:spLocks noChangeArrowheads="1"/>
          </p:cNvSpPr>
          <p:nvPr/>
        </p:nvSpPr>
        <p:spPr bwMode="auto">
          <a:xfrm>
            <a:off x="5715000" y="4191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rgbClr val="2D6A7F"/>
                </a:solidFill>
                <a:latin typeface="Arial Narrow" charset="0"/>
              </a:rPr>
              <a:t>Not</a:t>
            </a:r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 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8" name="Text Box 67"/>
          <p:cNvSpPr txBox="1">
            <a:spLocks noChangeArrowheads="1"/>
          </p:cNvSpPr>
          <p:nvPr/>
        </p:nvSpPr>
        <p:spPr bwMode="auto">
          <a:xfrm>
            <a:off x="7010400" y="41910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dirty="0" smtClean="0">
                <a:solidFill>
                  <a:srgbClr val="2D6A7F"/>
                </a:solidFill>
                <a:latin typeface="Arial Narrow" charset="0"/>
              </a:rPr>
              <a:t>Completed</a:t>
            </a:r>
            <a:endParaRPr lang="en-US" sz="1000" dirty="0">
              <a:latin typeface="Rockwell" charset="0"/>
            </a:endParaRPr>
          </a:p>
        </p:txBody>
      </p:sp>
      <p:sp>
        <p:nvSpPr>
          <p:cNvPr id="119" name="Text Box 66"/>
          <p:cNvSpPr txBox="1">
            <a:spLocks noChangeArrowheads="1"/>
          </p:cNvSpPr>
          <p:nvPr/>
        </p:nvSpPr>
        <p:spPr bwMode="auto">
          <a:xfrm>
            <a:off x="3357158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Standards Based Reporting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0" name="Text Box 66"/>
          <p:cNvSpPr txBox="1">
            <a:spLocks noChangeArrowheads="1"/>
          </p:cNvSpPr>
          <p:nvPr/>
        </p:nvSpPr>
        <p:spPr bwMode="auto">
          <a:xfrm>
            <a:off x="6010275" y="3581400"/>
            <a:ext cx="1828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660066"/>
                </a:solidFill>
                <a:latin typeface="Rockwell" charset="0"/>
              </a:rPr>
              <a:t>Quality Instruction &amp; CEI</a:t>
            </a:r>
            <a:endParaRPr lang="en-US" sz="1000" dirty="0">
              <a:solidFill>
                <a:srgbClr val="660066"/>
              </a:solidFill>
              <a:latin typeface="Rockwell" charset="0"/>
            </a:endParaRPr>
          </a:p>
        </p:txBody>
      </p:sp>
      <p:sp>
        <p:nvSpPr>
          <p:cNvPr id="123" name="Line 73"/>
          <p:cNvSpPr>
            <a:spLocks noChangeShapeType="1"/>
          </p:cNvSpPr>
          <p:nvPr/>
        </p:nvSpPr>
        <p:spPr bwMode="auto">
          <a:xfrm flipH="1" flipV="1">
            <a:off x="36619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74"/>
          <p:cNvSpPr>
            <a:spLocks noChangeShapeType="1"/>
          </p:cNvSpPr>
          <p:nvPr/>
        </p:nvSpPr>
        <p:spPr bwMode="auto">
          <a:xfrm flipV="1">
            <a:off x="4271558" y="3368675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73"/>
          <p:cNvSpPr>
            <a:spLocks noChangeShapeType="1"/>
          </p:cNvSpPr>
          <p:nvPr/>
        </p:nvSpPr>
        <p:spPr bwMode="auto">
          <a:xfrm flipH="1" flipV="1">
            <a:off x="63150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74"/>
          <p:cNvSpPr>
            <a:spLocks noChangeShapeType="1"/>
          </p:cNvSpPr>
          <p:nvPr/>
        </p:nvSpPr>
        <p:spPr bwMode="auto">
          <a:xfrm flipV="1">
            <a:off x="6924675" y="3324223"/>
            <a:ext cx="609600" cy="914400"/>
          </a:xfrm>
          <a:prstGeom prst="line">
            <a:avLst/>
          </a:prstGeom>
          <a:noFill/>
          <a:ln w="12700">
            <a:solidFill>
              <a:srgbClr val="347B94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 Box 77"/>
          <p:cNvSpPr txBox="1">
            <a:spLocks noChangeArrowheads="1"/>
          </p:cNvSpPr>
          <p:nvPr/>
        </p:nvSpPr>
        <p:spPr bwMode="auto">
          <a:xfrm>
            <a:off x="2895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8" name="Text Box 78"/>
          <p:cNvSpPr txBox="1">
            <a:spLocks noChangeArrowheads="1"/>
          </p:cNvSpPr>
          <p:nvPr/>
        </p:nvSpPr>
        <p:spPr bwMode="auto">
          <a:xfrm>
            <a:off x="4876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29" name="Text Box 79"/>
          <p:cNvSpPr txBox="1">
            <a:spLocks noChangeArrowheads="1"/>
          </p:cNvSpPr>
          <p:nvPr/>
        </p:nvSpPr>
        <p:spPr bwMode="auto">
          <a:xfrm>
            <a:off x="3352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0" name="Text Box 80"/>
          <p:cNvSpPr txBox="1">
            <a:spLocks noChangeArrowheads="1"/>
          </p:cNvSpPr>
          <p:nvPr/>
        </p:nvSpPr>
        <p:spPr bwMode="auto">
          <a:xfrm>
            <a:off x="5334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5" name="Text Box 77"/>
          <p:cNvSpPr txBox="1">
            <a:spLocks noChangeArrowheads="1"/>
          </p:cNvSpPr>
          <p:nvPr/>
        </p:nvSpPr>
        <p:spPr bwMode="auto">
          <a:xfrm>
            <a:off x="55626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6" name="Text Box 78"/>
          <p:cNvSpPr txBox="1">
            <a:spLocks noChangeArrowheads="1"/>
          </p:cNvSpPr>
          <p:nvPr/>
        </p:nvSpPr>
        <p:spPr bwMode="auto">
          <a:xfrm>
            <a:off x="7543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20</a:t>
            </a:r>
            <a:endParaRPr lang="en-US" sz="1000" dirty="0">
              <a:latin typeface="Rockwell" charset="0"/>
            </a:endParaRPr>
          </a:p>
        </p:txBody>
      </p:sp>
      <p:sp>
        <p:nvSpPr>
          <p:cNvPr id="137" name="Text Box 79"/>
          <p:cNvSpPr txBox="1">
            <a:spLocks noChangeArrowheads="1"/>
          </p:cNvSpPr>
          <p:nvPr/>
        </p:nvSpPr>
        <p:spPr bwMode="auto">
          <a:xfrm>
            <a:off x="6019800" y="31083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10</a:t>
            </a:r>
            <a:endParaRPr lang="en-US" sz="1000">
              <a:latin typeface="Rockwell" charset="0"/>
            </a:endParaRPr>
          </a:p>
        </p:txBody>
      </p:sp>
      <p:sp>
        <p:nvSpPr>
          <p:cNvPr id="138" name="Text Box 80"/>
          <p:cNvSpPr txBox="1">
            <a:spLocks noChangeArrowheads="1"/>
          </p:cNvSpPr>
          <p:nvPr/>
        </p:nvSpPr>
        <p:spPr bwMode="auto">
          <a:xfrm>
            <a:off x="8001000" y="4022725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 b="1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30</a:t>
            </a:r>
            <a:endParaRPr lang="en-US" sz="1000">
              <a:latin typeface="Rockwell" charset="0"/>
            </a:endParaRPr>
          </a:p>
        </p:txBody>
      </p:sp>
      <p:sp>
        <p:nvSpPr>
          <p:cNvPr id="139" name="Line 81"/>
          <p:cNvSpPr>
            <a:spLocks noChangeShapeType="1"/>
          </p:cNvSpPr>
          <p:nvPr/>
        </p:nvSpPr>
        <p:spPr bwMode="auto">
          <a:xfrm flipV="1">
            <a:off x="4271558" y="3495675"/>
            <a:ext cx="757642" cy="74301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82"/>
          <p:cNvSpPr>
            <a:spLocks noChangeShapeType="1"/>
          </p:cNvSpPr>
          <p:nvPr/>
        </p:nvSpPr>
        <p:spPr bwMode="auto">
          <a:xfrm flipV="1">
            <a:off x="4271558" y="4219577"/>
            <a:ext cx="1062442" cy="47621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81"/>
          <p:cNvSpPr>
            <a:spLocks noChangeShapeType="1"/>
          </p:cNvSpPr>
          <p:nvPr/>
        </p:nvSpPr>
        <p:spPr bwMode="auto">
          <a:xfrm flipH="1" flipV="1">
            <a:off x="6553199" y="3200399"/>
            <a:ext cx="380998" cy="103822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82"/>
          <p:cNvSpPr>
            <a:spLocks noChangeShapeType="1"/>
          </p:cNvSpPr>
          <p:nvPr/>
        </p:nvSpPr>
        <p:spPr bwMode="auto">
          <a:xfrm flipV="1">
            <a:off x="6934200" y="3324221"/>
            <a:ext cx="381000" cy="914399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 type="diamond" w="med" len="med"/>
            <a:tailEnd type="diamond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1066800" y="480059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FF00"/>
                </a:solidFill>
              </a:rPr>
              <a:t>Green</a:t>
            </a:r>
            <a:r>
              <a:rPr lang="en-US" dirty="0" smtClean="0"/>
              <a:t> line shows our Desired State towards our SMART Goal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line shows our Current Reality based on our Mid Year Assessment</a:t>
            </a:r>
            <a:endParaRPr lang="en-US" dirty="0"/>
          </a:p>
        </p:txBody>
      </p:sp>
      <p:sp>
        <p:nvSpPr>
          <p:cNvPr id="93" name="Text Box 79"/>
          <p:cNvSpPr txBox="1">
            <a:spLocks noChangeArrowheads="1"/>
          </p:cNvSpPr>
          <p:nvPr/>
        </p:nvSpPr>
        <p:spPr bwMode="auto">
          <a:xfrm>
            <a:off x="1306513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4" name="Text Box 79"/>
          <p:cNvSpPr txBox="1">
            <a:spLocks noChangeArrowheads="1"/>
          </p:cNvSpPr>
          <p:nvPr/>
        </p:nvSpPr>
        <p:spPr bwMode="auto">
          <a:xfrm>
            <a:off x="6705600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  <p:sp>
        <p:nvSpPr>
          <p:cNvPr id="95" name="Text Box 79"/>
          <p:cNvSpPr txBox="1">
            <a:spLocks noChangeArrowheads="1"/>
          </p:cNvSpPr>
          <p:nvPr/>
        </p:nvSpPr>
        <p:spPr bwMode="auto">
          <a:xfrm>
            <a:off x="4042958" y="2863850"/>
            <a:ext cx="45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Rockwell" charset="0"/>
              </a:rPr>
              <a:t>15</a:t>
            </a:r>
            <a:endParaRPr lang="en-US" sz="1000" dirty="0">
              <a:latin typeface="Rockwel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639</Words>
  <Application>Microsoft Macintosh PowerPoint</Application>
  <PresentationFormat>On-screen Show (4:3)</PresentationFormat>
  <Paragraphs>176</Paragraphs>
  <Slides>10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Goal Setting for 2012-2013</vt:lpstr>
      <vt:lpstr>Assessment of Current Reality versus Desired State  End of Year Goal #1</vt:lpstr>
      <vt:lpstr>Assessment of Current Reality versus Desired State    End of  Year  Goal #2</vt:lpstr>
      <vt:lpstr>Assessment of Current Reality versus Desired State  End of Year Goal #3</vt:lpstr>
      <vt:lpstr>Slide 5</vt:lpstr>
      <vt:lpstr>Assessment of Current Reality versus Desired State  End of Year Goal #1</vt:lpstr>
      <vt:lpstr>Assessment of Current Reality versus Desired State    End of  Year  Goal #2</vt:lpstr>
      <vt:lpstr>Assessment of Current Reality versus Desired State  End of Year Goal #3</vt:lpstr>
      <vt:lpstr>Slide 9</vt:lpstr>
      <vt:lpstr>Slide 10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Setting for 2012-2013</dc:title>
  <dc:creator>OCSD</dc:creator>
  <cp:lastModifiedBy>OCSD</cp:lastModifiedBy>
  <cp:revision>23</cp:revision>
  <dcterms:created xsi:type="dcterms:W3CDTF">2012-04-27T13:33:19Z</dcterms:created>
  <dcterms:modified xsi:type="dcterms:W3CDTF">2012-04-27T14:05:48Z</dcterms:modified>
</cp:coreProperties>
</file>