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6" r:id="rId4"/>
    <p:sldId id="267" r:id="rId5"/>
    <p:sldId id="258" r:id="rId6"/>
    <p:sldId id="265" r:id="rId7"/>
    <p:sldId id="262" r:id="rId8"/>
    <p:sldId id="263" r:id="rId9"/>
    <p:sldId id="269" r:id="rId10"/>
    <p:sldId id="264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40" d="100"/>
          <a:sy n="140" d="100"/>
        </p:scale>
        <p:origin x="-15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98F68-0138-3E4E-AAB7-30F6C1C7365F}" type="datetimeFigureOut">
              <a:rPr lang="en-US" smtClean="0"/>
              <a:pPr/>
              <a:t>5/11/12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5D292A-24C0-6142-9245-97221CBB2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B05186-44A1-274B-B6EE-6A8CEB05C2BE}" type="datetimeFigureOut">
              <a:rPr lang="en-US" smtClean="0"/>
              <a:pPr/>
              <a:t>5/11/12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4A0748-DFEB-1143-891A-3D36F3503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2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3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4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91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C3A877-6A8C-D64F-B1BE-C2234947D234}" type="slidenum">
              <a:rPr lang="en-US"/>
              <a:pPr/>
              <a:t>5</a:t>
            </a:fld>
            <a:endParaRPr lang="en-US"/>
          </a:p>
        </p:txBody>
      </p:sp>
      <p:sp>
        <p:nvSpPr>
          <p:cNvPr id="49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6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7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8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91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C3A877-6A8C-D64F-B1BE-C2234947D234}" type="slidenum">
              <a:rPr lang="en-US"/>
              <a:pPr/>
              <a:t>9</a:t>
            </a:fld>
            <a:endParaRPr lang="en-US"/>
          </a:p>
        </p:txBody>
      </p:sp>
      <p:sp>
        <p:nvSpPr>
          <p:cNvPr id="49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91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C3A877-6A8C-D64F-B1BE-C2234947D234}" type="slidenum">
              <a:rPr lang="en-US"/>
              <a:pPr/>
              <a:t>10</a:t>
            </a:fld>
            <a:endParaRPr lang="en-US"/>
          </a:p>
        </p:txBody>
      </p:sp>
      <p:sp>
        <p:nvSpPr>
          <p:cNvPr id="49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DF25-F959-1D4D-BE2A-5840ECFB634F}" type="datetime1">
              <a:rPr lang="en-US" smtClean="0"/>
              <a:pPr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D55E-3F04-D942-8AA8-721561AD888F}" type="datetime1">
              <a:rPr lang="en-US" smtClean="0"/>
              <a:pPr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3E53-FFA5-4E41-AABA-2AC37480F633}" type="datetime1">
              <a:rPr lang="en-US" smtClean="0"/>
              <a:pPr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A36D-9613-3D40-87F7-7271DA37EBE1}" type="datetime1">
              <a:rPr lang="en-US" smtClean="0"/>
              <a:pPr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98467-0FED-454F-BF70-0606E9D7569A}" type="datetime1">
              <a:rPr lang="en-US" smtClean="0"/>
              <a:pPr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DF68A-C949-BA4A-9796-952CC2DFCAFC}" type="datetime1">
              <a:rPr lang="en-US" smtClean="0"/>
              <a:pPr/>
              <a:t>5/11/12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77B34-3F23-E545-8F3B-7D68F539F279}" type="datetime1">
              <a:rPr lang="en-US" smtClean="0"/>
              <a:pPr/>
              <a:t>5/11/12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E1AA-BF8F-4741-BAFA-175B430D69CF}" type="datetime1">
              <a:rPr lang="en-US" smtClean="0"/>
              <a:pPr/>
              <a:t>5/11/12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70576-E2CA-8044-A1B4-F005A0389A25}" type="datetime1">
              <a:rPr lang="en-US" smtClean="0"/>
              <a:pPr/>
              <a:t>5/11/12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CFF59-3C9E-6144-9A1C-9A09060D2B54}" type="datetime1">
              <a:rPr lang="en-US" smtClean="0"/>
              <a:pPr/>
              <a:t>5/11/12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399FE-1E4E-B143-935C-634FA454E84A}" type="datetime1">
              <a:rPr lang="en-US" smtClean="0"/>
              <a:pPr/>
              <a:t>5/11/12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9A7FB-E435-2A46-AE9A-8821A6526FAD}" type="datetime1">
              <a:rPr lang="en-US" smtClean="0"/>
              <a:pPr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772400" cy="1470025"/>
          </a:xfrm>
        </p:spPr>
        <p:txBody>
          <a:bodyPr/>
          <a:lstStyle/>
          <a:p>
            <a:r>
              <a:rPr lang="en-US" dirty="0" smtClean="0"/>
              <a:t>Goal Setting for 2012-2013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35462"/>
            <a:ext cx="6400800" cy="1752600"/>
          </a:xfrm>
        </p:spPr>
        <p:txBody>
          <a:bodyPr/>
          <a:lstStyle/>
          <a:p>
            <a:r>
              <a:rPr lang="en-US" dirty="0" smtClean="0"/>
              <a:t>DLT Goals and Future Focus Topics</a:t>
            </a:r>
          </a:p>
          <a:p>
            <a:endParaRPr lang="en-US" dirty="0"/>
          </a:p>
        </p:txBody>
      </p:sp>
      <p:pic>
        <p:nvPicPr>
          <p:cNvPr id="4" name="Picture 3" descr="indian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304800"/>
            <a:ext cx="3263900" cy="3009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76300" y="603250"/>
            <a:ext cx="735965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 smtClean="0">
                <a:latin typeface="Rockwell" charset="0"/>
              </a:rPr>
              <a:t>Dashboard of Current Reality versus Desired State </a:t>
            </a:r>
          </a:p>
          <a:p>
            <a:pPr algn="ctr"/>
            <a:r>
              <a:rPr lang="en-US" sz="3600" dirty="0" smtClean="0">
                <a:latin typeface="Rockwell" charset="0"/>
              </a:rPr>
              <a:t>End of Year</a:t>
            </a:r>
            <a:endParaRPr lang="en-US" sz="3600" dirty="0">
              <a:latin typeface="Rockwel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2400" y="3105148"/>
            <a:ext cx="2895600" cy="2266950"/>
            <a:chOff x="144" y="2340"/>
            <a:chExt cx="1824" cy="142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44" y="2340"/>
              <a:ext cx="1824" cy="1428"/>
              <a:chOff x="144" y="276"/>
              <a:chExt cx="1824" cy="1428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253" y="276"/>
                <a:ext cx="1536" cy="1428"/>
                <a:chOff x="240" y="240"/>
                <a:chExt cx="1536" cy="1428"/>
              </a:xfrm>
            </p:grpSpPr>
            <p:grpSp>
              <p:nvGrpSpPr>
                <p:cNvPr id="5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9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6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8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208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0" y="92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solidFill>
                        <a:srgbClr val="2D6A7F"/>
                      </a:solidFill>
                      <a:latin typeface="Arial Narrow" charset="0"/>
                    </a:rPr>
                    <a:t>Not</a:t>
                  </a:r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 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09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 b="1" i="1">
                      <a:solidFill>
                        <a:srgbClr val="347B94"/>
                      </a:solidFill>
                      <a:latin typeface="Rockwell" charset="0"/>
                    </a:rPr>
                    <a:t>Coursetaking/Grouping</a:t>
                  </a:r>
                  <a:endParaRPr lang="en-US" sz="1000">
                    <a:latin typeface="Rockwell" charset="0"/>
                  </a:endParaRPr>
                </a:p>
              </p:txBody>
            </p:sp>
            <p:sp>
              <p:nvSpPr>
                <p:cNvPr id="48210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056" y="920"/>
                  <a:ext cx="720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11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212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492" name="Text Box 12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3" name="Text Box 13"/>
              <p:cNvSpPr txBox="1">
                <a:spLocks noChangeArrowheads="1"/>
              </p:cNvSpPr>
              <p:nvPr/>
            </p:nvSpPr>
            <p:spPr bwMode="auto">
              <a:xfrm>
                <a:off x="139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20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4" name="Text Box 14"/>
              <p:cNvSpPr txBox="1">
                <a:spLocks noChangeArrowheads="1"/>
              </p:cNvSpPr>
              <p:nvPr/>
            </p:nvSpPr>
            <p:spPr bwMode="auto">
              <a:xfrm>
                <a:off x="43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5" name="Text Box 15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30</a:t>
                </a:r>
                <a:endParaRPr lang="en-US" sz="1000">
                  <a:latin typeface="Rockwell" charset="0"/>
                </a:endParaRPr>
              </a:p>
            </p:txBody>
          </p:sp>
        </p:grpSp>
        <p:sp>
          <p:nvSpPr>
            <p:cNvPr id="48201" name="Line 16"/>
            <p:cNvSpPr>
              <a:spLocks noChangeShapeType="1"/>
            </p:cNvSpPr>
            <p:nvPr/>
          </p:nvSpPr>
          <p:spPr bwMode="auto">
            <a:xfrm flipH="1" flipV="1">
              <a:off x="768" y="2400"/>
              <a:ext cx="240" cy="6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2" name="Line 17"/>
          <p:cNvSpPr>
            <a:spLocks noChangeShapeType="1"/>
          </p:cNvSpPr>
          <p:nvPr/>
        </p:nvSpPr>
        <p:spPr bwMode="auto">
          <a:xfrm flipV="1">
            <a:off x="1524000" y="3581400"/>
            <a:ext cx="838200" cy="6858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5" name="Line 50"/>
          <p:cNvSpPr>
            <a:spLocks noChangeShapeType="1"/>
          </p:cNvSpPr>
          <p:nvPr/>
        </p:nvSpPr>
        <p:spPr bwMode="auto">
          <a:xfrm>
            <a:off x="19812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6" name="Line 51"/>
          <p:cNvSpPr>
            <a:spLocks noChangeShapeType="1"/>
          </p:cNvSpPr>
          <p:nvPr/>
        </p:nvSpPr>
        <p:spPr bwMode="auto">
          <a:xfrm>
            <a:off x="19050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" name="Group 52"/>
          <p:cNvGrpSpPr>
            <a:grpSpLocks/>
          </p:cNvGrpSpPr>
          <p:nvPr/>
        </p:nvGrpSpPr>
        <p:grpSpPr bwMode="auto">
          <a:xfrm>
            <a:off x="152400" y="3105150"/>
            <a:ext cx="2895600" cy="2266951"/>
            <a:chOff x="144" y="2340"/>
            <a:chExt cx="1824" cy="1428"/>
          </a:xfrm>
        </p:grpSpPr>
        <p:grpSp>
          <p:nvGrpSpPr>
            <p:cNvPr id="11" name="Group 53"/>
            <p:cNvGrpSpPr>
              <a:grpSpLocks/>
            </p:cNvGrpSpPr>
            <p:nvPr/>
          </p:nvGrpSpPr>
          <p:grpSpPr bwMode="auto">
            <a:xfrm>
              <a:off x="144" y="2340"/>
              <a:ext cx="1824" cy="1428"/>
              <a:chOff x="144" y="276"/>
              <a:chExt cx="1824" cy="1428"/>
            </a:xfrm>
          </p:grpSpPr>
          <p:grpSp>
            <p:nvGrpSpPr>
              <p:cNvPr id="12" name="Group 54"/>
              <p:cNvGrpSpPr>
                <a:grpSpLocks/>
              </p:cNvGrpSpPr>
              <p:nvPr/>
            </p:nvGrpSpPr>
            <p:grpSpPr bwMode="auto">
              <a:xfrm>
                <a:off x="253" y="276"/>
                <a:ext cx="1536" cy="1428"/>
                <a:chOff x="240" y="240"/>
                <a:chExt cx="1536" cy="1428"/>
              </a:xfrm>
            </p:grpSpPr>
            <p:grpSp>
              <p:nvGrpSpPr>
                <p:cNvPr id="13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14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21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2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23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165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0" y="92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solidFill>
                        <a:srgbClr val="2D6A7F"/>
                      </a:solidFill>
                      <a:latin typeface="Arial Narrow" charset="0"/>
                    </a:rPr>
                    <a:t>Not</a:t>
                  </a:r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 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166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 b="1" i="1">
                      <a:solidFill>
                        <a:srgbClr val="347B94"/>
                      </a:solidFill>
                      <a:latin typeface="Rockwell" charset="0"/>
                    </a:rPr>
                    <a:t>Coursetaking/Grouping</a:t>
                  </a:r>
                  <a:endParaRPr lang="en-US" sz="1000">
                    <a:latin typeface="Rockwell" charset="0"/>
                  </a:endParaRPr>
                </a:p>
              </p:txBody>
            </p:sp>
            <p:sp>
              <p:nvSpPr>
                <p:cNvPr id="48167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056" y="920"/>
                  <a:ext cx="720" cy="1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168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169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541" name="Text Box 61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2" name="Text Box 62"/>
              <p:cNvSpPr txBox="1">
                <a:spLocks noChangeArrowheads="1"/>
              </p:cNvSpPr>
              <p:nvPr/>
            </p:nvSpPr>
            <p:spPr bwMode="auto">
              <a:xfrm>
                <a:off x="139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20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3" name="Text Box 63"/>
              <p:cNvSpPr txBox="1">
                <a:spLocks noChangeArrowheads="1"/>
              </p:cNvSpPr>
              <p:nvPr/>
            </p:nvSpPr>
            <p:spPr bwMode="auto">
              <a:xfrm>
                <a:off x="43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4" name="Text Box 64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30</a:t>
                </a:r>
                <a:endParaRPr lang="en-US" sz="1000">
                  <a:latin typeface="Rockwell" charset="0"/>
                </a:endParaRPr>
              </a:p>
            </p:txBody>
          </p:sp>
        </p:grpSp>
        <p:sp>
          <p:nvSpPr>
            <p:cNvPr id="48158" name="Line 65"/>
            <p:cNvSpPr>
              <a:spLocks noChangeShapeType="1"/>
            </p:cNvSpPr>
            <p:nvPr/>
          </p:nvSpPr>
          <p:spPr bwMode="auto">
            <a:xfrm flipH="1" flipV="1">
              <a:off x="768" y="2400"/>
              <a:ext cx="240" cy="6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8" name="Line 66"/>
          <p:cNvSpPr>
            <a:spLocks noChangeShapeType="1"/>
          </p:cNvSpPr>
          <p:nvPr/>
        </p:nvSpPr>
        <p:spPr bwMode="auto">
          <a:xfrm flipV="1">
            <a:off x="1524000" y="3581400"/>
            <a:ext cx="838200" cy="6858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" name="Group 24"/>
          <p:cNvGrpSpPr>
            <a:grpSpLocks/>
          </p:cNvGrpSpPr>
          <p:nvPr/>
        </p:nvGrpSpPr>
        <p:grpSpPr bwMode="auto">
          <a:xfrm>
            <a:off x="401638" y="3105150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6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2074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75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8152" name="Text Box 65"/>
          <p:cNvSpPr txBox="1">
            <a:spLocks noChangeArrowheads="1"/>
          </p:cNvSpPr>
          <p:nvPr/>
        </p:nvSpPr>
        <p:spPr bwMode="auto">
          <a:xfrm>
            <a:off x="325438" y="4184650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000" dirty="0">
              <a:latin typeface="Rockwell" charset="0"/>
            </a:endParaRPr>
          </a:p>
        </p:txBody>
      </p:sp>
      <p:sp>
        <p:nvSpPr>
          <p:cNvPr id="48153" name="Text Box 66"/>
          <p:cNvSpPr txBox="1">
            <a:spLocks noChangeArrowheads="1"/>
          </p:cNvSpPr>
          <p:nvPr/>
        </p:nvSpPr>
        <p:spPr bwMode="auto">
          <a:xfrm>
            <a:off x="630238" y="3495675"/>
            <a:ext cx="1828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Retention, Mastery, Supports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48154" name="Text Box 67"/>
          <p:cNvSpPr txBox="1">
            <a:spLocks noChangeArrowheads="1"/>
          </p:cNvSpPr>
          <p:nvPr/>
        </p:nvSpPr>
        <p:spPr bwMode="auto">
          <a:xfrm>
            <a:off x="1620838" y="4184650"/>
            <a:ext cx="1143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endParaRPr lang="en-US" sz="1000" dirty="0">
              <a:latin typeface="Rockwell" charset="0"/>
            </a:endParaRPr>
          </a:p>
        </p:txBody>
      </p:sp>
      <p:sp>
        <p:nvSpPr>
          <p:cNvPr id="48155" name="Line 73"/>
          <p:cNvSpPr>
            <a:spLocks noChangeShapeType="1"/>
          </p:cNvSpPr>
          <p:nvPr/>
        </p:nvSpPr>
        <p:spPr bwMode="auto">
          <a:xfrm flipH="1" flipV="1">
            <a:off x="909638" y="33337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6" name="Line 74"/>
          <p:cNvSpPr>
            <a:spLocks noChangeShapeType="1"/>
          </p:cNvSpPr>
          <p:nvPr/>
        </p:nvSpPr>
        <p:spPr bwMode="auto">
          <a:xfrm flipV="1">
            <a:off x="1519238" y="33337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2557" name="Text Box 77"/>
          <p:cNvSpPr txBox="1">
            <a:spLocks noChangeArrowheads="1"/>
          </p:cNvSpPr>
          <p:nvPr/>
        </p:nvSpPr>
        <p:spPr bwMode="auto">
          <a:xfrm>
            <a:off x="1524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58" name="Text Box 78"/>
          <p:cNvSpPr txBox="1">
            <a:spLocks noChangeArrowheads="1"/>
          </p:cNvSpPr>
          <p:nvPr/>
        </p:nvSpPr>
        <p:spPr bwMode="auto">
          <a:xfrm>
            <a:off x="2133600" y="31242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59" name="Text Box 79"/>
          <p:cNvSpPr txBox="1">
            <a:spLocks noChangeArrowheads="1"/>
          </p:cNvSpPr>
          <p:nvPr/>
        </p:nvSpPr>
        <p:spPr bwMode="auto">
          <a:xfrm>
            <a:off x="609600" y="31242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60" name="Text Box 80"/>
          <p:cNvSpPr txBox="1">
            <a:spLocks noChangeArrowheads="1"/>
          </p:cNvSpPr>
          <p:nvPr/>
        </p:nvSpPr>
        <p:spPr bwMode="auto">
          <a:xfrm>
            <a:off x="25908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 dirty="0">
              <a:latin typeface="Rockwell" charset="0"/>
            </a:endParaRPr>
          </a:p>
        </p:txBody>
      </p:sp>
      <p:sp>
        <p:nvSpPr>
          <p:cNvPr id="48145" name="Line 81"/>
          <p:cNvSpPr>
            <a:spLocks noChangeShapeType="1"/>
          </p:cNvSpPr>
          <p:nvPr/>
        </p:nvSpPr>
        <p:spPr bwMode="auto">
          <a:xfrm flipV="1">
            <a:off x="1523999" y="3124200"/>
            <a:ext cx="239713" cy="1143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3" name="Line 82"/>
          <p:cNvSpPr>
            <a:spLocks noChangeShapeType="1"/>
          </p:cNvSpPr>
          <p:nvPr/>
        </p:nvSpPr>
        <p:spPr bwMode="auto">
          <a:xfrm flipV="1">
            <a:off x="1535113" y="4219578"/>
            <a:ext cx="1066800" cy="47622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" name="Group 24"/>
          <p:cNvGrpSpPr>
            <a:grpSpLocks/>
          </p:cNvGrpSpPr>
          <p:nvPr/>
        </p:nvGrpSpPr>
        <p:grpSpPr bwMode="auto">
          <a:xfrm>
            <a:off x="3138083" y="3105149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8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08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9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7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0" name="Text Box 65"/>
          <p:cNvSpPr txBox="1">
            <a:spLocks noChangeArrowheads="1"/>
          </p:cNvSpPr>
          <p:nvPr/>
        </p:nvSpPr>
        <p:spPr bwMode="auto">
          <a:xfrm>
            <a:off x="3048000" y="419100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2D6A7F"/>
                </a:solidFill>
                <a:latin typeface="Arial Narrow" charset="0"/>
              </a:rPr>
              <a:t>Not</a:t>
            </a:r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 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1" name="Text Box 67"/>
          <p:cNvSpPr txBox="1">
            <a:spLocks noChangeArrowheads="1"/>
          </p:cNvSpPr>
          <p:nvPr/>
        </p:nvSpPr>
        <p:spPr bwMode="auto">
          <a:xfrm>
            <a:off x="4343400" y="41910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grpSp>
        <p:nvGrpSpPr>
          <p:cNvPr id="19" name="Group 24"/>
          <p:cNvGrpSpPr>
            <a:grpSpLocks/>
          </p:cNvGrpSpPr>
          <p:nvPr/>
        </p:nvGrpSpPr>
        <p:grpSpPr bwMode="auto">
          <a:xfrm>
            <a:off x="5791200" y="3105148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20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15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6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14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7" name="Text Box 65"/>
          <p:cNvSpPr txBox="1">
            <a:spLocks noChangeArrowheads="1"/>
          </p:cNvSpPr>
          <p:nvPr/>
        </p:nvSpPr>
        <p:spPr bwMode="auto">
          <a:xfrm>
            <a:off x="5715000" y="419100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2D6A7F"/>
                </a:solidFill>
                <a:latin typeface="Arial Narrow" charset="0"/>
              </a:rPr>
              <a:t>Not</a:t>
            </a:r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 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8" name="Text Box 67"/>
          <p:cNvSpPr txBox="1">
            <a:spLocks noChangeArrowheads="1"/>
          </p:cNvSpPr>
          <p:nvPr/>
        </p:nvSpPr>
        <p:spPr bwMode="auto">
          <a:xfrm>
            <a:off x="7010400" y="41910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9" name="Text Box 66"/>
          <p:cNvSpPr txBox="1">
            <a:spLocks noChangeArrowheads="1"/>
          </p:cNvSpPr>
          <p:nvPr/>
        </p:nvSpPr>
        <p:spPr bwMode="auto">
          <a:xfrm>
            <a:off x="3357158" y="3581400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Standards Based Reporting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0" name="Text Box 66"/>
          <p:cNvSpPr txBox="1">
            <a:spLocks noChangeArrowheads="1"/>
          </p:cNvSpPr>
          <p:nvPr/>
        </p:nvSpPr>
        <p:spPr bwMode="auto">
          <a:xfrm>
            <a:off x="6010275" y="3581400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Quality Instruction &amp; CEI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3" name="Line 73"/>
          <p:cNvSpPr>
            <a:spLocks noChangeShapeType="1"/>
          </p:cNvSpPr>
          <p:nvPr/>
        </p:nvSpPr>
        <p:spPr bwMode="auto">
          <a:xfrm flipH="1" flipV="1">
            <a:off x="3661958" y="3368675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Line 74"/>
          <p:cNvSpPr>
            <a:spLocks noChangeShapeType="1"/>
          </p:cNvSpPr>
          <p:nvPr/>
        </p:nvSpPr>
        <p:spPr bwMode="auto">
          <a:xfrm flipV="1">
            <a:off x="4271558" y="3368675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Line 73"/>
          <p:cNvSpPr>
            <a:spLocks noChangeShapeType="1"/>
          </p:cNvSpPr>
          <p:nvPr/>
        </p:nvSpPr>
        <p:spPr bwMode="auto">
          <a:xfrm flipH="1" flipV="1">
            <a:off x="6315075" y="3324223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Line 74"/>
          <p:cNvSpPr>
            <a:spLocks noChangeShapeType="1"/>
          </p:cNvSpPr>
          <p:nvPr/>
        </p:nvSpPr>
        <p:spPr bwMode="auto">
          <a:xfrm flipV="1">
            <a:off x="6924675" y="3324223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Text Box 77"/>
          <p:cNvSpPr txBox="1">
            <a:spLocks noChangeArrowheads="1"/>
          </p:cNvSpPr>
          <p:nvPr/>
        </p:nvSpPr>
        <p:spPr bwMode="auto">
          <a:xfrm>
            <a:off x="28956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28" name="Text Box 78"/>
          <p:cNvSpPr txBox="1">
            <a:spLocks noChangeArrowheads="1"/>
          </p:cNvSpPr>
          <p:nvPr/>
        </p:nvSpPr>
        <p:spPr bwMode="auto">
          <a:xfrm>
            <a:off x="4876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29" name="Text Box 79"/>
          <p:cNvSpPr txBox="1">
            <a:spLocks noChangeArrowheads="1"/>
          </p:cNvSpPr>
          <p:nvPr/>
        </p:nvSpPr>
        <p:spPr bwMode="auto">
          <a:xfrm>
            <a:off x="3352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>
              <a:latin typeface="Rockwell" charset="0"/>
            </a:endParaRPr>
          </a:p>
        </p:txBody>
      </p:sp>
      <p:sp>
        <p:nvSpPr>
          <p:cNvPr id="130" name="Text Box 80"/>
          <p:cNvSpPr txBox="1">
            <a:spLocks noChangeArrowheads="1"/>
          </p:cNvSpPr>
          <p:nvPr/>
        </p:nvSpPr>
        <p:spPr bwMode="auto">
          <a:xfrm>
            <a:off x="53340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>
              <a:latin typeface="Rockwell" charset="0"/>
            </a:endParaRPr>
          </a:p>
        </p:txBody>
      </p:sp>
      <p:sp>
        <p:nvSpPr>
          <p:cNvPr id="135" name="Text Box 77"/>
          <p:cNvSpPr txBox="1">
            <a:spLocks noChangeArrowheads="1"/>
          </p:cNvSpPr>
          <p:nvPr/>
        </p:nvSpPr>
        <p:spPr bwMode="auto">
          <a:xfrm>
            <a:off x="55626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36" name="Text Box 78"/>
          <p:cNvSpPr txBox="1">
            <a:spLocks noChangeArrowheads="1"/>
          </p:cNvSpPr>
          <p:nvPr/>
        </p:nvSpPr>
        <p:spPr bwMode="auto">
          <a:xfrm>
            <a:off x="7543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37" name="Text Box 79"/>
          <p:cNvSpPr txBox="1">
            <a:spLocks noChangeArrowheads="1"/>
          </p:cNvSpPr>
          <p:nvPr/>
        </p:nvSpPr>
        <p:spPr bwMode="auto">
          <a:xfrm>
            <a:off x="6019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>
              <a:latin typeface="Rockwell" charset="0"/>
            </a:endParaRPr>
          </a:p>
        </p:txBody>
      </p:sp>
      <p:sp>
        <p:nvSpPr>
          <p:cNvPr id="138" name="Text Box 80"/>
          <p:cNvSpPr txBox="1">
            <a:spLocks noChangeArrowheads="1"/>
          </p:cNvSpPr>
          <p:nvPr/>
        </p:nvSpPr>
        <p:spPr bwMode="auto">
          <a:xfrm>
            <a:off x="80010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>
              <a:latin typeface="Rockwell" charset="0"/>
            </a:endParaRPr>
          </a:p>
        </p:txBody>
      </p:sp>
      <p:sp>
        <p:nvSpPr>
          <p:cNvPr id="139" name="Line 81"/>
          <p:cNvSpPr>
            <a:spLocks noChangeShapeType="1"/>
          </p:cNvSpPr>
          <p:nvPr/>
        </p:nvSpPr>
        <p:spPr bwMode="auto">
          <a:xfrm flipV="1">
            <a:off x="4271558" y="4022725"/>
            <a:ext cx="1050148" cy="21596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Line 82"/>
          <p:cNvSpPr>
            <a:spLocks noChangeShapeType="1"/>
          </p:cNvSpPr>
          <p:nvPr/>
        </p:nvSpPr>
        <p:spPr bwMode="auto">
          <a:xfrm flipV="1">
            <a:off x="4271558" y="4219577"/>
            <a:ext cx="1062442" cy="47621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Line 81"/>
          <p:cNvSpPr>
            <a:spLocks noChangeShapeType="1"/>
          </p:cNvSpPr>
          <p:nvPr/>
        </p:nvSpPr>
        <p:spPr bwMode="auto">
          <a:xfrm flipH="1" flipV="1">
            <a:off x="6705599" y="3124200"/>
            <a:ext cx="228597" cy="111442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Line 82"/>
          <p:cNvSpPr>
            <a:spLocks noChangeShapeType="1"/>
          </p:cNvSpPr>
          <p:nvPr/>
        </p:nvSpPr>
        <p:spPr bwMode="auto">
          <a:xfrm flipV="1">
            <a:off x="6934200" y="3324221"/>
            <a:ext cx="381000" cy="914399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1066800" y="4800599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FF00"/>
                </a:solidFill>
              </a:rPr>
              <a:t>Green</a:t>
            </a:r>
            <a:r>
              <a:rPr lang="en-US" dirty="0" smtClean="0"/>
              <a:t> line shows our Desired State towards our SMART Goal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line shows our Current Reality based on our</a:t>
            </a:r>
            <a:r>
              <a:rPr lang="en-US" dirty="0" smtClean="0"/>
              <a:t> End of Year </a:t>
            </a:r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93" name="Text Box 79"/>
          <p:cNvSpPr txBox="1">
            <a:spLocks noChangeArrowheads="1"/>
          </p:cNvSpPr>
          <p:nvPr/>
        </p:nvSpPr>
        <p:spPr bwMode="auto">
          <a:xfrm>
            <a:off x="1306513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  <p:sp>
        <p:nvSpPr>
          <p:cNvPr id="94" name="Text Box 79"/>
          <p:cNvSpPr txBox="1">
            <a:spLocks noChangeArrowheads="1"/>
          </p:cNvSpPr>
          <p:nvPr/>
        </p:nvSpPr>
        <p:spPr bwMode="auto">
          <a:xfrm>
            <a:off x="6705600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  <p:sp>
        <p:nvSpPr>
          <p:cNvPr id="95" name="Text Box 79"/>
          <p:cNvSpPr txBox="1">
            <a:spLocks noChangeArrowheads="1"/>
          </p:cNvSpPr>
          <p:nvPr/>
        </p:nvSpPr>
        <p:spPr bwMode="auto">
          <a:xfrm>
            <a:off x="4042958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57200"/>
            <a:ext cx="8077200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Goal Setting for 2012-2013</a:t>
            </a:r>
            <a:endParaRPr lang="en-US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28800" y="3048000"/>
            <a:ext cx="5486400" cy="304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What are our Priorities for next year as a District Leadership Team?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685024" y="5172164"/>
            <a:ext cx="800177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 0 </a:t>
            </a:r>
            <a:r>
              <a:rPr lang="en-US" sz="1600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No decisions have been made yet</a:t>
            </a:r>
          </a:p>
          <a:p>
            <a:pPr lvl="3">
              <a:defRPr/>
            </a:pPr>
            <a:r>
              <a:rPr lang="en-US" sz="1600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</a:t>
            </a: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 </a:t>
            </a:r>
            <a:r>
              <a:rPr lang="en-US" sz="1600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Some decisions made, but long way to go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 = Still some work to do yet – about half way there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</a:t>
            </a:r>
            <a:r>
              <a:rPr lang="en-US" sz="1600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Most decision made, little work to do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</a:t>
            </a:r>
            <a:r>
              <a:rPr lang="en-US" sz="1600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Completed and in place for next year</a:t>
            </a:r>
            <a:endParaRPr lang="en-US" sz="1600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201613" y="274638"/>
            <a:ext cx="8485187" cy="1143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Rockwell" charset="0"/>
              </a:rPr>
              <a:t>Assessment of Current Reality versus Desired State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Year</a:t>
            </a:r>
            <a:r>
              <a:rPr lang="en-US" sz="4000" dirty="0" smtClean="0">
                <a:latin typeface="Rockwell" charset="0"/>
              </a:rPr>
              <a:t/>
            </a:r>
            <a:br>
              <a:rPr lang="en-US" sz="4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#1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70075" y="174625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1" y="610"/>
              <a:ext cx="1152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Retention, Mastery, Learning Supports, Managing Change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222625" y="19383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4813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270500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297613" y="32797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30</a:t>
            </a: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4270016" y="16779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1112482" y="4953000"/>
            <a:ext cx="718442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 = No decisions have been made yet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 = Some decisions made, but long way to go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 = Still some work to do yet – about half way there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= Most decision made, little work to do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= Completed and in place for next year</a:t>
            </a:r>
            <a:endParaRPr lang="en-US" sz="1600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>
                <a:latin typeface="Rockwell" charset="0"/>
              </a:rPr>
              <a:t>Assessment of Current Reality versus Desired State  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 Year</a:t>
            </a:r>
            <a:br>
              <a:rPr lang="en-US" sz="2400" dirty="0" smtClean="0">
                <a:latin typeface="Rockwell" charset="0"/>
              </a:rPr>
            </a:br>
            <a:r>
              <a:rPr lang="en-US" sz="2000" dirty="0" smtClean="0">
                <a:latin typeface="Rockwell" charset="0"/>
              </a:rPr>
              <a:t/>
            </a:r>
            <a:br>
              <a:rPr lang="en-US" sz="2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#2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038052" y="167640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6" y="615"/>
              <a:ext cx="115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Standards Based Reporting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222625" y="19383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4813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480115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297613" y="32797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30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437993" y="1600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913625" y="4953000"/>
            <a:ext cx="724968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 = No decisions have been made yet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 = Some decisions made, but long way to go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 = Still some work to do yet – about half way there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= Most decision made, little work to do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= Completed and in place for next year</a:t>
            </a:r>
            <a:endParaRPr lang="en-US" sz="1600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>
                <a:latin typeface="Rockwell" charset="0"/>
              </a:rPr>
              <a:t>Assessment of Current Reality versus Desired State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Year</a:t>
            </a:r>
            <a:br>
              <a:rPr lang="en-US" sz="24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#3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49077" y="1846414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1" y="610"/>
              <a:ext cx="115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Quality Instruction and CEI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76"/>
              <a:ext cx="384" cy="544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171899" y="21351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4813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270500" y="21351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297613" y="32797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30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270016" y="1752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76300" y="603250"/>
            <a:ext cx="735965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 smtClean="0">
                <a:latin typeface="Rockwell" charset="0"/>
              </a:rPr>
              <a:t>Dashboard of Current Reality versus Desired State </a:t>
            </a:r>
          </a:p>
          <a:p>
            <a:pPr algn="ctr"/>
            <a:r>
              <a:rPr lang="en-US" sz="3600" dirty="0" smtClean="0">
                <a:latin typeface="Rockwell" charset="0"/>
              </a:rPr>
              <a:t>Mid-Year</a:t>
            </a:r>
            <a:endParaRPr lang="en-US" sz="3600" dirty="0">
              <a:latin typeface="Rockwel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2400" y="3105148"/>
            <a:ext cx="2895600" cy="2266950"/>
            <a:chOff x="144" y="2340"/>
            <a:chExt cx="1824" cy="142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44" y="2340"/>
              <a:ext cx="1824" cy="1428"/>
              <a:chOff x="144" y="276"/>
              <a:chExt cx="1824" cy="1428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253" y="276"/>
                <a:ext cx="1536" cy="1428"/>
                <a:chOff x="240" y="240"/>
                <a:chExt cx="1536" cy="1428"/>
              </a:xfrm>
            </p:grpSpPr>
            <p:grpSp>
              <p:nvGrpSpPr>
                <p:cNvPr id="5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9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6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8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208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0" y="92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solidFill>
                        <a:srgbClr val="2D6A7F"/>
                      </a:solidFill>
                      <a:latin typeface="Arial Narrow" charset="0"/>
                    </a:rPr>
                    <a:t>Not</a:t>
                  </a:r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 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09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 b="1" i="1">
                      <a:solidFill>
                        <a:srgbClr val="347B94"/>
                      </a:solidFill>
                      <a:latin typeface="Rockwell" charset="0"/>
                    </a:rPr>
                    <a:t>Coursetaking/Grouping</a:t>
                  </a:r>
                  <a:endParaRPr lang="en-US" sz="1000">
                    <a:latin typeface="Rockwell" charset="0"/>
                  </a:endParaRPr>
                </a:p>
              </p:txBody>
            </p:sp>
            <p:sp>
              <p:nvSpPr>
                <p:cNvPr id="48210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056" y="920"/>
                  <a:ext cx="720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11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212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492" name="Text Box 12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3" name="Text Box 13"/>
              <p:cNvSpPr txBox="1">
                <a:spLocks noChangeArrowheads="1"/>
              </p:cNvSpPr>
              <p:nvPr/>
            </p:nvSpPr>
            <p:spPr bwMode="auto">
              <a:xfrm>
                <a:off x="139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20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4" name="Text Box 14"/>
              <p:cNvSpPr txBox="1">
                <a:spLocks noChangeArrowheads="1"/>
              </p:cNvSpPr>
              <p:nvPr/>
            </p:nvSpPr>
            <p:spPr bwMode="auto">
              <a:xfrm>
                <a:off x="43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5" name="Text Box 15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30</a:t>
                </a:r>
                <a:endParaRPr lang="en-US" sz="1000">
                  <a:latin typeface="Rockwell" charset="0"/>
                </a:endParaRPr>
              </a:p>
            </p:txBody>
          </p:sp>
        </p:grpSp>
        <p:sp>
          <p:nvSpPr>
            <p:cNvPr id="48201" name="Line 16"/>
            <p:cNvSpPr>
              <a:spLocks noChangeShapeType="1"/>
            </p:cNvSpPr>
            <p:nvPr/>
          </p:nvSpPr>
          <p:spPr bwMode="auto">
            <a:xfrm flipH="1" flipV="1">
              <a:off x="768" y="2400"/>
              <a:ext cx="240" cy="6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2" name="Line 17"/>
          <p:cNvSpPr>
            <a:spLocks noChangeShapeType="1"/>
          </p:cNvSpPr>
          <p:nvPr/>
        </p:nvSpPr>
        <p:spPr bwMode="auto">
          <a:xfrm flipV="1">
            <a:off x="1524000" y="3581400"/>
            <a:ext cx="838200" cy="6858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5" name="Line 50"/>
          <p:cNvSpPr>
            <a:spLocks noChangeShapeType="1"/>
          </p:cNvSpPr>
          <p:nvPr/>
        </p:nvSpPr>
        <p:spPr bwMode="auto">
          <a:xfrm>
            <a:off x="19812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6" name="Line 51"/>
          <p:cNvSpPr>
            <a:spLocks noChangeShapeType="1"/>
          </p:cNvSpPr>
          <p:nvPr/>
        </p:nvSpPr>
        <p:spPr bwMode="auto">
          <a:xfrm>
            <a:off x="19050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52"/>
          <p:cNvGrpSpPr>
            <a:grpSpLocks/>
          </p:cNvGrpSpPr>
          <p:nvPr/>
        </p:nvGrpSpPr>
        <p:grpSpPr bwMode="auto">
          <a:xfrm>
            <a:off x="152400" y="3105150"/>
            <a:ext cx="2895600" cy="2266951"/>
            <a:chOff x="144" y="2340"/>
            <a:chExt cx="1824" cy="1428"/>
          </a:xfrm>
        </p:grpSpPr>
        <p:grpSp>
          <p:nvGrpSpPr>
            <p:cNvPr id="48160" name="Group 53"/>
            <p:cNvGrpSpPr>
              <a:grpSpLocks/>
            </p:cNvGrpSpPr>
            <p:nvPr/>
          </p:nvGrpSpPr>
          <p:grpSpPr bwMode="auto">
            <a:xfrm>
              <a:off x="144" y="2340"/>
              <a:ext cx="1824" cy="1428"/>
              <a:chOff x="144" y="276"/>
              <a:chExt cx="1824" cy="1428"/>
            </a:xfrm>
          </p:grpSpPr>
          <p:grpSp>
            <p:nvGrpSpPr>
              <p:cNvPr id="48161" name="Group 54"/>
              <p:cNvGrpSpPr>
                <a:grpSpLocks/>
              </p:cNvGrpSpPr>
              <p:nvPr/>
            </p:nvGrpSpPr>
            <p:grpSpPr bwMode="auto">
              <a:xfrm>
                <a:off x="253" y="276"/>
                <a:ext cx="1536" cy="1428"/>
                <a:chOff x="240" y="240"/>
                <a:chExt cx="1536" cy="1428"/>
              </a:xfrm>
            </p:grpSpPr>
            <p:grpSp>
              <p:nvGrpSpPr>
                <p:cNvPr id="48162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48163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21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2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23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165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0" y="92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solidFill>
                        <a:srgbClr val="2D6A7F"/>
                      </a:solidFill>
                      <a:latin typeface="Arial Narrow" charset="0"/>
                    </a:rPr>
                    <a:t>Not</a:t>
                  </a:r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 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166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 b="1" i="1">
                      <a:solidFill>
                        <a:srgbClr val="347B94"/>
                      </a:solidFill>
                      <a:latin typeface="Rockwell" charset="0"/>
                    </a:rPr>
                    <a:t>Coursetaking/Grouping</a:t>
                  </a:r>
                  <a:endParaRPr lang="en-US" sz="1000">
                    <a:latin typeface="Rockwell" charset="0"/>
                  </a:endParaRPr>
                </a:p>
              </p:txBody>
            </p:sp>
            <p:sp>
              <p:nvSpPr>
                <p:cNvPr id="48167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056" y="920"/>
                  <a:ext cx="720" cy="1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168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169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541" name="Text Box 61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2" name="Text Box 62"/>
              <p:cNvSpPr txBox="1">
                <a:spLocks noChangeArrowheads="1"/>
              </p:cNvSpPr>
              <p:nvPr/>
            </p:nvSpPr>
            <p:spPr bwMode="auto">
              <a:xfrm>
                <a:off x="139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20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3" name="Text Box 63"/>
              <p:cNvSpPr txBox="1">
                <a:spLocks noChangeArrowheads="1"/>
              </p:cNvSpPr>
              <p:nvPr/>
            </p:nvSpPr>
            <p:spPr bwMode="auto">
              <a:xfrm>
                <a:off x="43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4" name="Text Box 64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30</a:t>
                </a:r>
                <a:endParaRPr lang="en-US" sz="1000">
                  <a:latin typeface="Rockwell" charset="0"/>
                </a:endParaRPr>
              </a:p>
            </p:txBody>
          </p:sp>
        </p:grpSp>
        <p:sp>
          <p:nvSpPr>
            <p:cNvPr id="48158" name="Line 65"/>
            <p:cNvSpPr>
              <a:spLocks noChangeShapeType="1"/>
            </p:cNvSpPr>
            <p:nvPr/>
          </p:nvSpPr>
          <p:spPr bwMode="auto">
            <a:xfrm flipH="1" flipV="1">
              <a:off x="768" y="2400"/>
              <a:ext cx="240" cy="6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8" name="Line 66"/>
          <p:cNvSpPr>
            <a:spLocks noChangeShapeType="1"/>
          </p:cNvSpPr>
          <p:nvPr/>
        </p:nvSpPr>
        <p:spPr bwMode="auto">
          <a:xfrm flipV="1">
            <a:off x="1524000" y="3581400"/>
            <a:ext cx="838200" cy="6858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175" name="Group 24"/>
          <p:cNvGrpSpPr>
            <a:grpSpLocks/>
          </p:cNvGrpSpPr>
          <p:nvPr/>
        </p:nvGrpSpPr>
        <p:grpSpPr bwMode="auto">
          <a:xfrm>
            <a:off x="401638" y="3105150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48176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2074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75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8152" name="Text Box 65"/>
          <p:cNvSpPr txBox="1">
            <a:spLocks noChangeArrowheads="1"/>
          </p:cNvSpPr>
          <p:nvPr/>
        </p:nvSpPr>
        <p:spPr bwMode="auto">
          <a:xfrm>
            <a:off x="325438" y="4184650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000" dirty="0">
              <a:latin typeface="Rockwell" charset="0"/>
            </a:endParaRPr>
          </a:p>
        </p:txBody>
      </p:sp>
      <p:sp>
        <p:nvSpPr>
          <p:cNvPr id="48153" name="Text Box 66"/>
          <p:cNvSpPr txBox="1">
            <a:spLocks noChangeArrowheads="1"/>
          </p:cNvSpPr>
          <p:nvPr/>
        </p:nvSpPr>
        <p:spPr bwMode="auto">
          <a:xfrm>
            <a:off x="630238" y="3495675"/>
            <a:ext cx="1828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Retention, Mastery, Supports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48154" name="Text Box 67"/>
          <p:cNvSpPr txBox="1">
            <a:spLocks noChangeArrowheads="1"/>
          </p:cNvSpPr>
          <p:nvPr/>
        </p:nvSpPr>
        <p:spPr bwMode="auto">
          <a:xfrm>
            <a:off x="1620838" y="4184650"/>
            <a:ext cx="1143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endParaRPr lang="en-US" sz="1000" dirty="0">
              <a:latin typeface="Rockwell" charset="0"/>
            </a:endParaRPr>
          </a:p>
        </p:txBody>
      </p:sp>
      <p:sp>
        <p:nvSpPr>
          <p:cNvPr id="48155" name="Line 73"/>
          <p:cNvSpPr>
            <a:spLocks noChangeShapeType="1"/>
          </p:cNvSpPr>
          <p:nvPr/>
        </p:nvSpPr>
        <p:spPr bwMode="auto">
          <a:xfrm flipH="1" flipV="1">
            <a:off x="909638" y="33337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6" name="Line 74"/>
          <p:cNvSpPr>
            <a:spLocks noChangeShapeType="1"/>
          </p:cNvSpPr>
          <p:nvPr/>
        </p:nvSpPr>
        <p:spPr bwMode="auto">
          <a:xfrm flipV="1">
            <a:off x="1519238" y="33337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2557" name="Text Box 77"/>
          <p:cNvSpPr txBox="1">
            <a:spLocks noChangeArrowheads="1"/>
          </p:cNvSpPr>
          <p:nvPr/>
        </p:nvSpPr>
        <p:spPr bwMode="auto">
          <a:xfrm>
            <a:off x="1524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58" name="Text Box 78"/>
          <p:cNvSpPr txBox="1">
            <a:spLocks noChangeArrowheads="1"/>
          </p:cNvSpPr>
          <p:nvPr/>
        </p:nvSpPr>
        <p:spPr bwMode="auto">
          <a:xfrm>
            <a:off x="2133600" y="31242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59" name="Text Box 79"/>
          <p:cNvSpPr txBox="1">
            <a:spLocks noChangeArrowheads="1"/>
          </p:cNvSpPr>
          <p:nvPr/>
        </p:nvSpPr>
        <p:spPr bwMode="auto">
          <a:xfrm>
            <a:off x="609600" y="31242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60" name="Text Box 80"/>
          <p:cNvSpPr txBox="1">
            <a:spLocks noChangeArrowheads="1"/>
          </p:cNvSpPr>
          <p:nvPr/>
        </p:nvSpPr>
        <p:spPr bwMode="auto">
          <a:xfrm>
            <a:off x="25908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 dirty="0">
              <a:latin typeface="Rockwell" charset="0"/>
            </a:endParaRPr>
          </a:p>
        </p:txBody>
      </p:sp>
      <p:sp>
        <p:nvSpPr>
          <p:cNvPr id="48145" name="Line 81"/>
          <p:cNvSpPr>
            <a:spLocks noChangeShapeType="1"/>
          </p:cNvSpPr>
          <p:nvPr/>
        </p:nvSpPr>
        <p:spPr bwMode="auto">
          <a:xfrm flipH="1" flipV="1">
            <a:off x="1143000" y="3200400"/>
            <a:ext cx="381000" cy="1066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3" name="Line 82"/>
          <p:cNvSpPr>
            <a:spLocks noChangeShapeType="1"/>
          </p:cNvSpPr>
          <p:nvPr/>
        </p:nvSpPr>
        <p:spPr bwMode="auto">
          <a:xfrm flipV="1">
            <a:off x="1535113" y="4219578"/>
            <a:ext cx="1066800" cy="47622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5" name="Group 24"/>
          <p:cNvGrpSpPr>
            <a:grpSpLocks/>
          </p:cNvGrpSpPr>
          <p:nvPr/>
        </p:nvGrpSpPr>
        <p:grpSpPr bwMode="auto">
          <a:xfrm>
            <a:off x="3138083" y="3105149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06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08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9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7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0" name="Text Box 65"/>
          <p:cNvSpPr txBox="1">
            <a:spLocks noChangeArrowheads="1"/>
          </p:cNvSpPr>
          <p:nvPr/>
        </p:nvSpPr>
        <p:spPr bwMode="auto">
          <a:xfrm>
            <a:off x="3048000" y="419100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2D6A7F"/>
                </a:solidFill>
                <a:latin typeface="Arial Narrow" charset="0"/>
              </a:rPr>
              <a:t>Not</a:t>
            </a:r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 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1" name="Text Box 67"/>
          <p:cNvSpPr txBox="1">
            <a:spLocks noChangeArrowheads="1"/>
          </p:cNvSpPr>
          <p:nvPr/>
        </p:nvSpPr>
        <p:spPr bwMode="auto">
          <a:xfrm>
            <a:off x="4343400" y="41910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grpSp>
        <p:nvGrpSpPr>
          <p:cNvPr id="112" name="Group 24"/>
          <p:cNvGrpSpPr>
            <a:grpSpLocks/>
          </p:cNvGrpSpPr>
          <p:nvPr/>
        </p:nvGrpSpPr>
        <p:grpSpPr bwMode="auto">
          <a:xfrm>
            <a:off x="5791200" y="3105148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13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15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6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14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7" name="Text Box 65"/>
          <p:cNvSpPr txBox="1">
            <a:spLocks noChangeArrowheads="1"/>
          </p:cNvSpPr>
          <p:nvPr/>
        </p:nvSpPr>
        <p:spPr bwMode="auto">
          <a:xfrm>
            <a:off x="5715000" y="419100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2D6A7F"/>
                </a:solidFill>
                <a:latin typeface="Arial Narrow" charset="0"/>
              </a:rPr>
              <a:t>Not</a:t>
            </a:r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 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8" name="Text Box 67"/>
          <p:cNvSpPr txBox="1">
            <a:spLocks noChangeArrowheads="1"/>
          </p:cNvSpPr>
          <p:nvPr/>
        </p:nvSpPr>
        <p:spPr bwMode="auto">
          <a:xfrm>
            <a:off x="7010400" y="41910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9" name="Text Box 66"/>
          <p:cNvSpPr txBox="1">
            <a:spLocks noChangeArrowheads="1"/>
          </p:cNvSpPr>
          <p:nvPr/>
        </p:nvSpPr>
        <p:spPr bwMode="auto">
          <a:xfrm>
            <a:off x="3357158" y="3581400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Standards Based Reporting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0" name="Text Box 66"/>
          <p:cNvSpPr txBox="1">
            <a:spLocks noChangeArrowheads="1"/>
          </p:cNvSpPr>
          <p:nvPr/>
        </p:nvSpPr>
        <p:spPr bwMode="auto">
          <a:xfrm>
            <a:off x="6010275" y="3581400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Quality Instruction &amp; CEI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3" name="Line 73"/>
          <p:cNvSpPr>
            <a:spLocks noChangeShapeType="1"/>
          </p:cNvSpPr>
          <p:nvPr/>
        </p:nvSpPr>
        <p:spPr bwMode="auto">
          <a:xfrm flipH="1" flipV="1">
            <a:off x="3661958" y="3368675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Line 74"/>
          <p:cNvSpPr>
            <a:spLocks noChangeShapeType="1"/>
          </p:cNvSpPr>
          <p:nvPr/>
        </p:nvSpPr>
        <p:spPr bwMode="auto">
          <a:xfrm flipV="1">
            <a:off x="4271558" y="3368675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Line 73"/>
          <p:cNvSpPr>
            <a:spLocks noChangeShapeType="1"/>
          </p:cNvSpPr>
          <p:nvPr/>
        </p:nvSpPr>
        <p:spPr bwMode="auto">
          <a:xfrm flipH="1" flipV="1">
            <a:off x="6315075" y="3324223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Line 74"/>
          <p:cNvSpPr>
            <a:spLocks noChangeShapeType="1"/>
          </p:cNvSpPr>
          <p:nvPr/>
        </p:nvSpPr>
        <p:spPr bwMode="auto">
          <a:xfrm flipV="1">
            <a:off x="6924675" y="3324223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Text Box 77"/>
          <p:cNvSpPr txBox="1">
            <a:spLocks noChangeArrowheads="1"/>
          </p:cNvSpPr>
          <p:nvPr/>
        </p:nvSpPr>
        <p:spPr bwMode="auto">
          <a:xfrm>
            <a:off x="28956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28" name="Text Box 78"/>
          <p:cNvSpPr txBox="1">
            <a:spLocks noChangeArrowheads="1"/>
          </p:cNvSpPr>
          <p:nvPr/>
        </p:nvSpPr>
        <p:spPr bwMode="auto">
          <a:xfrm>
            <a:off x="4876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29" name="Text Box 79"/>
          <p:cNvSpPr txBox="1">
            <a:spLocks noChangeArrowheads="1"/>
          </p:cNvSpPr>
          <p:nvPr/>
        </p:nvSpPr>
        <p:spPr bwMode="auto">
          <a:xfrm>
            <a:off x="3352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>
              <a:latin typeface="Rockwell" charset="0"/>
            </a:endParaRPr>
          </a:p>
        </p:txBody>
      </p:sp>
      <p:sp>
        <p:nvSpPr>
          <p:cNvPr id="130" name="Text Box 80"/>
          <p:cNvSpPr txBox="1">
            <a:spLocks noChangeArrowheads="1"/>
          </p:cNvSpPr>
          <p:nvPr/>
        </p:nvSpPr>
        <p:spPr bwMode="auto">
          <a:xfrm>
            <a:off x="53340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>
              <a:latin typeface="Rockwell" charset="0"/>
            </a:endParaRPr>
          </a:p>
        </p:txBody>
      </p:sp>
      <p:sp>
        <p:nvSpPr>
          <p:cNvPr id="135" name="Text Box 77"/>
          <p:cNvSpPr txBox="1">
            <a:spLocks noChangeArrowheads="1"/>
          </p:cNvSpPr>
          <p:nvPr/>
        </p:nvSpPr>
        <p:spPr bwMode="auto">
          <a:xfrm>
            <a:off x="55626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36" name="Text Box 78"/>
          <p:cNvSpPr txBox="1">
            <a:spLocks noChangeArrowheads="1"/>
          </p:cNvSpPr>
          <p:nvPr/>
        </p:nvSpPr>
        <p:spPr bwMode="auto">
          <a:xfrm>
            <a:off x="7543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37" name="Text Box 79"/>
          <p:cNvSpPr txBox="1">
            <a:spLocks noChangeArrowheads="1"/>
          </p:cNvSpPr>
          <p:nvPr/>
        </p:nvSpPr>
        <p:spPr bwMode="auto">
          <a:xfrm>
            <a:off x="6019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>
              <a:latin typeface="Rockwell" charset="0"/>
            </a:endParaRPr>
          </a:p>
        </p:txBody>
      </p:sp>
      <p:sp>
        <p:nvSpPr>
          <p:cNvPr id="138" name="Text Box 80"/>
          <p:cNvSpPr txBox="1">
            <a:spLocks noChangeArrowheads="1"/>
          </p:cNvSpPr>
          <p:nvPr/>
        </p:nvSpPr>
        <p:spPr bwMode="auto">
          <a:xfrm>
            <a:off x="80010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>
              <a:latin typeface="Rockwell" charset="0"/>
            </a:endParaRPr>
          </a:p>
        </p:txBody>
      </p:sp>
      <p:sp>
        <p:nvSpPr>
          <p:cNvPr id="139" name="Line 81"/>
          <p:cNvSpPr>
            <a:spLocks noChangeShapeType="1"/>
          </p:cNvSpPr>
          <p:nvPr/>
        </p:nvSpPr>
        <p:spPr bwMode="auto">
          <a:xfrm flipV="1">
            <a:off x="4271558" y="3495675"/>
            <a:ext cx="757642" cy="74301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Line 82"/>
          <p:cNvSpPr>
            <a:spLocks noChangeShapeType="1"/>
          </p:cNvSpPr>
          <p:nvPr/>
        </p:nvSpPr>
        <p:spPr bwMode="auto">
          <a:xfrm flipV="1">
            <a:off x="4271558" y="4219577"/>
            <a:ext cx="1062442" cy="47621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Line 81"/>
          <p:cNvSpPr>
            <a:spLocks noChangeShapeType="1"/>
          </p:cNvSpPr>
          <p:nvPr/>
        </p:nvSpPr>
        <p:spPr bwMode="auto">
          <a:xfrm flipH="1" flipV="1">
            <a:off x="6553199" y="3200399"/>
            <a:ext cx="380998" cy="103822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Line 82"/>
          <p:cNvSpPr>
            <a:spLocks noChangeShapeType="1"/>
          </p:cNvSpPr>
          <p:nvPr/>
        </p:nvSpPr>
        <p:spPr bwMode="auto">
          <a:xfrm flipV="1">
            <a:off x="6934200" y="3200400"/>
            <a:ext cx="381000" cy="1038222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1066800" y="4800599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FF00"/>
                </a:solidFill>
              </a:rPr>
              <a:t>Green</a:t>
            </a:r>
            <a:r>
              <a:rPr lang="en-US" dirty="0" smtClean="0"/>
              <a:t> line shows our Desired State towards our SMART Goal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line shows our Current Reality based on our Mid Year Assessment</a:t>
            </a:r>
            <a:endParaRPr lang="en-US" dirty="0"/>
          </a:p>
        </p:txBody>
      </p:sp>
      <p:sp>
        <p:nvSpPr>
          <p:cNvPr id="93" name="Text Box 79"/>
          <p:cNvSpPr txBox="1">
            <a:spLocks noChangeArrowheads="1"/>
          </p:cNvSpPr>
          <p:nvPr/>
        </p:nvSpPr>
        <p:spPr bwMode="auto">
          <a:xfrm>
            <a:off x="1306513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  <p:sp>
        <p:nvSpPr>
          <p:cNvPr id="94" name="Text Box 79"/>
          <p:cNvSpPr txBox="1">
            <a:spLocks noChangeArrowheads="1"/>
          </p:cNvSpPr>
          <p:nvPr/>
        </p:nvSpPr>
        <p:spPr bwMode="auto">
          <a:xfrm>
            <a:off x="6705600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  <p:sp>
        <p:nvSpPr>
          <p:cNvPr id="95" name="Text Box 79"/>
          <p:cNvSpPr txBox="1">
            <a:spLocks noChangeArrowheads="1"/>
          </p:cNvSpPr>
          <p:nvPr/>
        </p:nvSpPr>
        <p:spPr bwMode="auto">
          <a:xfrm>
            <a:off x="4042958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685024" y="5172164"/>
            <a:ext cx="800177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 0 = No decisions have been made yet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 = Some decisions made, but long way to go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 = Still some work to do yet – about half way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there (3.3)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= Most decision made, little work to do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= Completed and in place for next year</a:t>
            </a:r>
            <a:endParaRPr lang="en-US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201613" y="105845"/>
            <a:ext cx="8485187" cy="1143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Rockwell" charset="0"/>
              </a:rPr>
              <a:t>Assessment of Current Reality versus Desired State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Year</a:t>
            </a:r>
            <a:r>
              <a:rPr lang="en-US" sz="4000" dirty="0" smtClean="0">
                <a:latin typeface="Rockwell" charset="0"/>
              </a:rPr>
              <a:t/>
            </a:r>
            <a:br>
              <a:rPr lang="en-US" sz="4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#1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70075" y="174625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1" y="610"/>
              <a:ext cx="1152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Retention, Mastery, Learning Supports, Managing Change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2783452" y="14811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1336675" y="3766231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613835" y="14811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7162800" y="3766231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30</a:t>
            </a: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4192290" y="12525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20" name="Line 81"/>
          <p:cNvSpPr>
            <a:spLocks noChangeShapeType="1"/>
          </p:cNvSpPr>
          <p:nvPr/>
        </p:nvSpPr>
        <p:spPr bwMode="auto">
          <a:xfrm flipV="1">
            <a:off x="4501720" y="1825625"/>
            <a:ext cx="301696" cy="25177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82"/>
          <p:cNvSpPr>
            <a:spLocks noChangeShapeType="1"/>
          </p:cNvSpPr>
          <p:nvPr/>
        </p:nvSpPr>
        <p:spPr bwMode="auto">
          <a:xfrm flipH="1">
            <a:off x="4536716" y="4197670"/>
            <a:ext cx="2397484" cy="45719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1112482" y="4953000"/>
            <a:ext cx="718442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0 = No decisions have been made yet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 = Some decisions made, but long way to go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 = Still some work to do yet – about half way there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= Most decision made, little work to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do (4.8)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= Completed and in place for next year</a:t>
            </a:r>
            <a:endParaRPr lang="en-US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5995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>
                <a:latin typeface="Rockwell" charset="0"/>
              </a:rPr>
              <a:t>Assessment of Current Reality versus Desired State  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 Year</a:t>
            </a:r>
            <a:r>
              <a:rPr lang="en-US" sz="2400" dirty="0" smtClean="0">
                <a:latin typeface="Rockwell" charset="0"/>
              </a:rPr>
              <a:t/>
            </a:r>
            <a:br>
              <a:rPr lang="en-US" sz="24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</a:t>
            </a: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#2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038052" y="167640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6" y="615"/>
              <a:ext cx="115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Standards Based Reporting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2702226" y="14811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1504652" y="3669037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6013515" y="14811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7413327" y="3669037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30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360267" y="12525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21" name="Line 81"/>
          <p:cNvSpPr>
            <a:spLocks noChangeShapeType="1"/>
          </p:cNvSpPr>
          <p:nvPr/>
        </p:nvSpPr>
        <p:spPr bwMode="auto">
          <a:xfrm flipV="1">
            <a:off x="4704692" y="3571684"/>
            <a:ext cx="2381907" cy="66242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82"/>
          <p:cNvSpPr>
            <a:spLocks noChangeShapeType="1"/>
          </p:cNvSpPr>
          <p:nvPr/>
        </p:nvSpPr>
        <p:spPr bwMode="auto">
          <a:xfrm flipH="1">
            <a:off x="4704692" y="4126237"/>
            <a:ext cx="2381907" cy="45719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913625" y="4953000"/>
            <a:ext cx="724968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 = No decisions have been made yet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 = Some decisions made, but long way to </a:t>
            </a: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go (2.9)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 = Still some work to do yet – about half way there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= Most decision made, little work to do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= Completed and in place for next year</a:t>
            </a:r>
            <a:endParaRPr lang="en-US" sz="1600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400918" y="206009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>
                <a:latin typeface="Rockwell" charset="0"/>
              </a:rPr>
              <a:t>Assessment of Current Reality versus Desired State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Year</a:t>
            </a:r>
            <a:br>
              <a:rPr lang="en-US" sz="24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#3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49077" y="1846414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1" y="610"/>
              <a:ext cx="115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Quality Instruction and CEI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76"/>
              <a:ext cx="384" cy="544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2638499" y="16779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1315677" y="3938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859536" y="1752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7224352" y="3899307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30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270016" y="12954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  <p:sp>
        <p:nvSpPr>
          <p:cNvPr id="21" name="Line 81"/>
          <p:cNvSpPr>
            <a:spLocks noChangeShapeType="1"/>
          </p:cNvSpPr>
          <p:nvPr/>
        </p:nvSpPr>
        <p:spPr bwMode="auto">
          <a:xfrm flipH="1" flipV="1">
            <a:off x="4246253" y="1905000"/>
            <a:ext cx="269463" cy="249912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82"/>
          <p:cNvSpPr>
            <a:spLocks noChangeShapeType="1"/>
          </p:cNvSpPr>
          <p:nvPr/>
        </p:nvSpPr>
        <p:spPr bwMode="auto">
          <a:xfrm flipH="1">
            <a:off x="4480721" y="4267200"/>
            <a:ext cx="2350291" cy="89307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76300" y="603250"/>
            <a:ext cx="735965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 smtClean="0">
                <a:latin typeface="Rockwell" charset="0"/>
              </a:rPr>
              <a:t>Dashboard of Current Reality versus Desired State </a:t>
            </a:r>
          </a:p>
          <a:p>
            <a:pPr algn="ctr"/>
            <a:r>
              <a:rPr lang="en-US" sz="3600" dirty="0" smtClean="0">
                <a:latin typeface="Rockwell" charset="0"/>
              </a:rPr>
              <a:t>Mid-Year</a:t>
            </a:r>
            <a:endParaRPr lang="en-US" sz="3600" dirty="0">
              <a:latin typeface="Rockwel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2400" y="3105148"/>
            <a:ext cx="2895600" cy="2266950"/>
            <a:chOff x="144" y="2340"/>
            <a:chExt cx="1824" cy="142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44" y="2340"/>
              <a:ext cx="1824" cy="1428"/>
              <a:chOff x="144" y="276"/>
              <a:chExt cx="1824" cy="1428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253" y="276"/>
                <a:ext cx="1536" cy="1428"/>
                <a:chOff x="240" y="240"/>
                <a:chExt cx="1536" cy="1428"/>
              </a:xfrm>
            </p:grpSpPr>
            <p:grpSp>
              <p:nvGrpSpPr>
                <p:cNvPr id="5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9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6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8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208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0" y="92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solidFill>
                        <a:srgbClr val="2D6A7F"/>
                      </a:solidFill>
                      <a:latin typeface="Arial Narrow" charset="0"/>
                    </a:rPr>
                    <a:t>Not</a:t>
                  </a:r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 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09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 b="1" i="1">
                      <a:solidFill>
                        <a:srgbClr val="347B94"/>
                      </a:solidFill>
                      <a:latin typeface="Rockwell" charset="0"/>
                    </a:rPr>
                    <a:t>Coursetaking/Grouping</a:t>
                  </a:r>
                  <a:endParaRPr lang="en-US" sz="1000">
                    <a:latin typeface="Rockwell" charset="0"/>
                  </a:endParaRPr>
                </a:p>
              </p:txBody>
            </p:sp>
            <p:sp>
              <p:nvSpPr>
                <p:cNvPr id="48210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056" y="920"/>
                  <a:ext cx="720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11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212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492" name="Text Box 12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3" name="Text Box 13"/>
              <p:cNvSpPr txBox="1">
                <a:spLocks noChangeArrowheads="1"/>
              </p:cNvSpPr>
              <p:nvPr/>
            </p:nvSpPr>
            <p:spPr bwMode="auto">
              <a:xfrm>
                <a:off x="139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20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4" name="Text Box 14"/>
              <p:cNvSpPr txBox="1">
                <a:spLocks noChangeArrowheads="1"/>
              </p:cNvSpPr>
              <p:nvPr/>
            </p:nvSpPr>
            <p:spPr bwMode="auto">
              <a:xfrm>
                <a:off x="43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5" name="Text Box 15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30</a:t>
                </a:r>
                <a:endParaRPr lang="en-US" sz="1000">
                  <a:latin typeface="Rockwell" charset="0"/>
                </a:endParaRPr>
              </a:p>
            </p:txBody>
          </p:sp>
        </p:grpSp>
        <p:sp>
          <p:nvSpPr>
            <p:cNvPr id="48201" name="Line 16"/>
            <p:cNvSpPr>
              <a:spLocks noChangeShapeType="1"/>
            </p:cNvSpPr>
            <p:nvPr/>
          </p:nvSpPr>
          <p:spPr bwMode="auto">
            <a:xfrm flipH="1" flipV="1">
              <a:off x="768" y="2400"/>
              <a:ext cx="240" cy="6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2" name="Line 17"/>
          <p:cNvSpPr>
            <a:spLocks noChangeShapeType="1"/>
          </p:cNvSpPr>
          <p:nvPr/>
        </p:nvSpPr>
        <p:spPr bwMode="auto">
          <a:xfrm flipV="1">
            <a:off x="1524000" y="3581400"/>
            <a:ext cx="838200" cy="6858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5" name="Line 50"/>
          <p:cNvSpPr>
            <a:spLocks noChangeShapeType="1"/>
          </p:cNvSpPr>
          <p:nvPr/>
        </p:nvSpPr>
        <p:spPr bwMode="auto">
          <a:xfrm>
            <a:off x="19812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6" name="Line 51"/>
          <p:cNvSpPr>
            <a:spLocks noChangeShapeType="1"/>
          </p:cNvSpPr>
          <p:nvPr/>
        </p:nvSpPr>
        <p:spPr bwMode="auto">
          <a:xfrm>
            <a:off x="19050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" name="Group 52"/>
          <p:cNvGrpSpPr>
            <a:grpSpLocks/>
          </p:cNvGrpSpPr>
          <p:nvPr/>
        </p:nvGrpSpPr>
        <p:grpSpPr bwMode="auto">
          <a:xfrm>
            <a:off x="152400" y="3105150"/>
            <a:ext cx="2895600" cy="2266951"/>
            <a:chOff x="144" y="2340"/>
            <a:chExt cx="1824" cy="1428"/>
          </a:xfrm>
        </p:grpSpPr>
        <p:grpSp>
          <p:nvGrpSpPr>
            <p:cNvPr id="11" name="Group 53"/>
            <p:cNvGrpSpPr>
              <a:grpSpLocks/>
            </p:cNvGrpSpPr>
            <p:nvPr/>
          </p:nvGrpSpPr>
          <p:grpSpPr bwMode="auto">
            <a:xfrm>
              <a:off x="144" y="2340"/>
              <a:ext cx="1824" cy="1428"/>
              <a:chOff x="144" y="276"/>
              <a:chExt cx="1824" cy="1428"/>
            </a:xfrm>
          </p:grpSpPr>
          <p:grpSp>
            <p:nvGrpSpPr>
              <p:cNvPr id="12" name="Group 54"/>
              <p:cNvGrpSpPr>
                <a:grpSpLocks/>
              </p:cNvGrpSpPr>
              <p:nvPr/>
            </p:nvGrpSpPr>
            <p:grpSpPr bwMode="auto">
              <a:xfrm>
                <a:off x="253" y="276"/>
                <a:ext cx="1536" cy="1428"/>
                <a:chOff x="240" y="240"/>
                <a:chExt cx="1536" cy="1428"/>
              </a:xfrm>
            </p:grpSpPr>
            <p:grpSp>
              <p:nvGrpSpPr>
                <p:cNvPr id="13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14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21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2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23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165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0" y="92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solidFill>
                        <a:srgbClr val="2D6A7F"/>
                      </a:solidFill>
                      <a:latin typeface="Arial Narrow" charset="0"/>
                    </a:rPr>
                    <a:t>Not</a:t>
                  </a:r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 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166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 b="1" i="1">
                      <a:solidFill>
                        <a:srgbClr val="347B94"/>
                      </a:solidFill>
                      <a:latin typeface="Rockwell" charset="0"/>
                    </a:rPr>
                    <a:t>Coursetaking/Grouping</a:t>
                  </a:r>
                  <a:endParaRPr lang="en-US" sz="1000">
                    <a:latin typeface="Rockwell" charset="0"/>
                  </a:endParaRPr>
                </a:p>
              </p:txBody>
            </p:sp>
            <p:sp>
              <p:nvSpPr>
                <p:cNvPr id="48167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056" y="920"/>
                  <a:ext cx="720" cy="1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168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169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541" name="Text Box 61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2" name="Text Box 62"/>
              <p:cNvSpPr txBox="1">
                <a:spLocks noChangeArrowheads="1"/>
              </p:cNvSpPr>
              <p:nvPr/>
            </p:nvSpPr>
            <p:spPr bwMode="auto">
              <a:xfrm>
                <a:off x="139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20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3" name="Text Box 63"/>
              <p:cNvSpPr txBox="1">
                <a:spLocks noChangeArrowheads="1"/>
              </p:cNvSpPr>
              <p:nvPr/>
            </p:nvSpPr>
            <p:spPr bwMode="auto">
              <a:xfrm>
                <a:off x="43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4" name="Text Box 64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30</a:t>
                </a:r>
                <a:endParaRPr lang="en-US" sz="1000">
                  <a:latin typeface="Rockwell" charset="0"/>
                </a:endParaRPr>
              </a:p>
            </p:txBody>
          </p:sp>
        </p:grpSp>
        <p:sp>
          <p:nvSpPr>
            <p:cNvPr id="48158" name="Line 65"/>
            <p:cNvSpPr>
              <a:spLocks noChangeShapeType="1"/>
            </p:cNvSpPr>
            <p:nvPr/>
          </p:nvSpPr>
          <p:spPr bwMode="auto">
            <a:xfrm flipH="1" flipV="1">
              <a:off x="768" y="2400"/>
              <a:ext cx="240" cy="6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8" name="Line 66"/>
          <p:cNvSpPr>
            <a:spLocks noChangeShapeType="1"/>
          </p:cNvSpPr>
          <p:nvPr/>
        </p:nvSpPr>
        <p:spPr bwMode="auto">
          <a:xfrm flipV="1">
            <a:off x="1524000" y="3581400"/>
            <a:ext cx="838200" cy="6858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" name="Group 24"/>
          <p:cNvGrpSpPr>
            <a:grpSpLocks/>
          </p:cNvGrpSpPr>
          <p:nvPr/>
        </p:nvGrpSpPr>
        <p:grpSpPr bwMode="auto">
          <a:xfrm>
            <a:off x="401638" y="3105150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6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2074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75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8152" name="Text Box 65"/>
          <p:cNvSpPr txBox="1">
            <a:spLocks noChangeArrowheads="1"/>
          </p:cNvSpPr>
          <p:nvPr/>
        </p:nvSpPr>
        <p:spPr bwMode="auto">
          <a:xfrm>
            <a:off x="325438" y="4184650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000" dirty="0">
              <a:latin typeface="Rockwell" charset="0"/>
            </a:endParaRPr>
          </a:p>
        </p:txBody>
      </p:sp>
      <p:sp>
        <p:nvSpPr>
          <p:cNvPr id="48153" name="Text Box 66"/>
          <p:cNvSpPr txBox="1">
            <a:spLocks noChangeArrowheads="1"/>
          </p:cNvSpPr>
          <p:nvPr/>
        </p:nvSpPr>
        <p:spPr bwMode="auto">
          <a:xfrm>
            <a:off x="630238" y="3495675"/>
            <a:ext cx="1828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Retention, Mastery, Supports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48154" name="Text Box 67"/>
          <p:cNvSpPr txBox="1">
            <a:spLocks noChangeArrowheads="1"/>
          </p:cNvSpPr>
          <p:nvPr/>
        </p:nvSpPr>
        <p:spPr bwMode="auto">
          <a:xfrm>
            <a:off x="1620838" y="4184650"/>
            <a:ext cx="1143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endParaRPr lang="en-US" sz="1000" dirty="0">
              <a:latin typeface="Rockwell" charset="0"/>
            </a:endParaRPr>
          </a:p>
        </p:txBody>
      </p:sp>
      <p:sp>
        <p:nvSpPr>
          <p:cNvPr id="48155" name="Line 73"/>
          <p:cNvSpPr>
            <a:spLocks noChangeShapeType="1"/>
          </p:cNvSpPr>
          <p:nvPr/>
        </p:nvSpPr>
        <p:spPr bwMode="auto">
          <a:xfrm flipH="1" flipV="1">
            <a:off x="909638" y="33337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6" name="Line 74"/>
          <p:cNvSpPr>
            <a:spLocks noChangeShapeType="1"/>
          </p:cNvSpPr>
          <p:nvPr/>
        </p:nvSpPr>
        <p:spPr bwMode="auto">
          <a:xfrm flipV="1">
            <a:off x="1519238" y="33337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2557" name="Text Box 77"/>
          <p:cNvSpPr txBox="1">
            <a:spLocks noChangeArrowheads="1"/>
          </p:cNvSpPr>
          <p:nvPr/>
        </p:nvSpPr>
        <p:spPr bwMode="auto">
          <a:xfrm>
            <a:off x="1524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58" name="Text Box 78"/>
          <p:cNvSpPr txBox="1">
            <a:spLocks noChangeArrowheads="1"/>
          </p:cNvSpPr>
          <p:nvPr/>
        </p:nvSpPr>
        <p:spPr bwMode="auto">
          <a:xfrm>
            <a:off x="2133600" y="31242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59" name="Text Box 79"/>
          <p:cNvSpPr txBox="1">
            <a:spLocks noChangeArrowheads="1"/>
          </p:cNvSpPr>
          <p:nvPr/>
        </p:nvSpPr>
        <p:spPr bwMode="auto">
          <a:xfrm>
            <a:off x="609600" y="31242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60" name="Text Box 80"/>
          <p:cNvSpPr txBox="1">
            <a:spLocks noChangeArrowheads="1"/>
          </p:cNvSpPr>
          <p:nvPr/>
        </p:nvSpPr>
        <p:spPr bwMode="auto">
          <a:xfrm>
            <a:off x="25908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 dirty="0">
              <a:latin typeface="Rockwell" charset="0"/>
            </a:endParaRPr>
          </a:p>
        </p:txBody>
      </p:sp>
      <p:sp>
        <p:nvSpPr>
          <p:cNvPr id="48145" name="Line 81"/>
          <p:cNvSpPr>
            <a:spLocks noChangeShapeType="1"/>
          </p:cNvSpPr>
          <p:nvPr/>
        </p:nvSpPr>
        <p:spPr bwMode="auto">
          <a:xfrm flipH="1" flipV="1">
            <a:off x="1143000" y="3200400"/>
            <a:ext cx="381000" cy="1066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3" name="Line 82"/>
          <p:cNvSpPr>
            <a:spLocks noChangeShapeType="1"/>
          </p:cNvSpPr>
          <p:nvPr/>
        </p:nvSpPr>
        <p:spPr bwMode="auto">
          <a:xfrm flipV="1">
            <a:off x="1535113" y="4219578"/>
            <a:ext cx="1066800" cy="47622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" name="Group 24"/>
          <p:cNvGrpSpPr>
            <a:grpSpLocks/>
          </p:cNvGrpSpPr>
          <p:nvPr/>
        </p:nvGrpSpPr>
        <p:grpSpPr bwMode="auto">
          <a:xfrm>
            <a:off x="3138083" y="3105149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8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08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9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7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0" name="Text Box 65"/>
          <p:cNvSpPr txBox="1">
            <a:spLocks noChangeArrowheads="1"/>
          </p:cNvSpPr>
          <p:nvPr/>
        </p:nvSpPr>
        <p:spPr bwMode="auto">
          <a:xfrm>
            <a:off x="3048000" y="419100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2D6A7F"/>
                </a:solidFill>
                <a:latin typeface="Arial Narrow" charset="0"/>
              </a:rPr>
              <a:t>Not</a:t>
            </a:r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 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1" name="Text Box 67"/>
          <p:cNvSpPr txBox="1">
            <a:spLocks noChangeArrowheads="1"/>
          </p:cNvSpPr>
          <p:nvPr/>
        </p:nvSpPr>
        <p:spPr bwMode="auto">
          <a:xfrm>
            <a:off x="4343400" y="41910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grpSp>
        <p:nvGrpSpPr>
          <p:cNvPr id="19" name="Group 24"/>
          <p:cNvGrpSpPr>
            <a:grpSpLocks/>
          </p:cNvGrpSpPr>
          <p:nvPr/>
        </p:nvGrpSpPr>
        <p:grpSpPr bwMode="auto">
          <a:xfrm>
            <a:off x="5791200" y="3105148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20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15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6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14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7" name="Text Box 65"/>
          <p:cNvSpPr txBox="1">
            <a:spLocks noChangeArrowheads="1"/>
          </p:cNvSpPr>
          <p:nvPr/>
        </p:nvSpPr>
        <p:spPr bwMode="auto">
          <a:xfrm>
            <a:off x="5715000" y="419100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2D6A7F"/>
                </a:solidFill>
                <a:latin typeface="Arial Narrow" charset="0"/>
              </a:rPr>
              <a:t>Not</a:t>
            </a:r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 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8" name="Text Box 67"/>
          <p:cNvSpPr txBox="1">
            <a:spLocks noChangeArrowheads="1"/>
          </p:cNvSpPr>
          <p:nvPr/>
        </p:nvSpPr>
        <p:spPr bwMode="auto">
          <a:xfrm>
            <a:off x="7010400" y="41910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9" name="Text Box 66"/>
          <p:cNvSpPr txBox="1">
            <a:spLocks noChangeArrowheads="1"/>
          </p:cNvSpPr>
          <p:nvPr/>
        </p:nvSpPr>
        <p:spPr bwMode="auto">
          <a:xfrm>
            <a:off x="3357158" y="3581400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Standards Based Reporting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0" name="Text Box 66"/>
          <p:cNvSpPr txBox="1">
            <a:spLocks noChangeArrowheads="1"/>
          </p:cNvSpPr>
          <p:nvPr/>
        </p:nvSpPr>
        <p:spPr bwMode="auto">
          <a:xfrm>
            <a:off x="6010275" y="3581400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Quality Instruction &amp; CEI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3" name="Line 73"/>
          <p:cNvSpPr>
            <a:spLocks noChangeShapeType="1"/>
          </p:cNvSpPr>
          <p:nvPr/>
        </p:nvSpPr>
        <p:spPr bwMode="auto">
          <a:xfrm flipH="1" flipV="1">
            <a:off x="3661958" y="3368675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Line 74"/>
          <p:cNvSpPr>
            <a:spLocks noChangeShapeType="1"/>
          </p:cNvSpPr>
          <p:nvPr/>
        </p:nvSpPr>
        <p:spPr bwMode="auto">
          <a:xfrm flipV="1">
            <a:off x="4271558" y="3368675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Line 73"/>
          <p:cNvSpPr>
            <a:spLocks noChangeShapeType="1"/>
          </p:cNvSpPr>
          <p:nvPr/>
        </p:nvSpPr>
        <p:spPr bwMode="auto">
          <a:xfrm flipH="1" flipV="1">
            <a:off x="6315075" y="3324223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Line 74"/>
          <p:cNvSpPr>
            <a:spLocks noChangeShapeType="1"/>
          </p:cNvSpPr>
          <p:nvPr/>
        </p:nvSpPr>
        <p:spPr bwMode="auto">
          <a:xfrm flipV="1">
            <a:off x="6924675" y="3324223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Text Box 77"/>
          <p:cNvSpPr txBox="1">
            <a:spLocks noChangeArrowheads="1"/>
          </p:cNvSpPr>
          <p:nvPr/>
        </p:nvSpPr>
        <p:spPr bwMode="auto">
          <a:xfrm>
            <a:off x="28956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28" name="Text Box 78"/>
          <p:cNvSpPr txBox="1">
            <a:spLocks noChangeArrowheads="1"/>
          </p:cNvSpPr>
          <p:nvPr/>
        </p:nvSpPr>
        <p:spPr bwMode="auto">
          <a:xfrm>
            <a:off x="4876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29" name="Text Box 79"/>
          <p:cNvSpPr txBox="1">
            <a:spLocks noChangeArrowheads="1"/>
          </p:cNvSpPr>
          <p:nvPr/>
        </p:nvSpPr>
        <p:spPr bwMode="auto">
          <a:xfrm>
            <a:off x="3352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>
              <a:latin typeface="Rockwell" charset="0"/>
            </a:endParaRPr>
          </a:p>
        </p:txBody>
      </p:sp>
      <p:sp>
        <p:nvSpPr>
          <p:cNvPr id="130" name="Text Box 80"/>
          <p:cNvSpPr txBox="1">
            <a:spLocks noChangeArrowheads="1"/>
          </p:cNvSpPr>
          <p:nvPr/>
        </p:nvSpPr>
        <p:spPr bwMode="auto">
          <a:xfrm>
            <a:off x="53340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>
              <a:latin typeface="Rockwell" charset="0"/>
            </a:endParaRPr>
          </a:p>
        </p:txBody>
      </p:sp>
      <p:sp>
        <p:nvSpPr>
          <p:cNvPr id="135" name="Text Box 77"/>
          <p:cNvSpPr txBox="1">
            <a:spLocks noChangeArrowheads="1"/>
          </p:cNvSpPr>
          <p:nvPr/>
        </p:nvSpPr>
        <p:spPr bwMode="auto">
          <a:xfrm>
            <a:off x="55626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36" name="Text Box 78"/>
          <p:cNvSpPr txBox="1">
            <a:spLocks noChangeArrowheads="1"/>
          </p:cNvSpPr>
          <p:nvPr/>
        </p:nvSpPr>
        <p:spPr bwMode="auto">
          <a:xfrm>
            <a:off x="7543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37" name="Text Box 79"/>
          <p:cNvSpPr txBox="1">
            <a:spLocks noChangeArrowheads="1"/>
          </p:cNvSpPr>
          <p:nvPr/>
        </p:nvSpPr>
        <p:spPr bwMode="auto">
          <a:xfrm>
            <a:off x="6019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>
              <a:latin typeface="Rockwell" charset="0"/>
            </a:endParaRPr>
          </a:p>
        </p:txBody>
      </p:sp>
      <p:sp>
        <p:nvSpPr>
          <p:cNvPr id="138" name="Text Box 80"/>
          <p:cNvSpPr txBox="1">
            <a:spLocks noChangeArrowheads="1"/>
          </p:cNvSpPr>
          <p:nvPr/>
        </p:nvSpPr>
        <p:spPr bwMode="auto">
          <a:xfrm>
            <a:off x="80010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>
              <a:latin typeface="Rockwell" charset="0"/>
            </a:endParaRPr>
          </a:p>
        </p:txBody>
      </p:sp>
      <p:sp>
        <p:nvSpPr>
          <p:cNvPr id="139" name="Line 81"/>
          <p:cNvSpPr>
            <a:spLocks noChangeShapeType="1"/>
          </p:cNvSpPr>
          <p:nvPr/>
        </p:nvSpPr>
        <p:spPr bwMode="auto">
          <a:xfrm flipV="1">
            <a:off x="4271558" y="3495675"/>
            <a:ext cx="757642" cy="74301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Line 82"/>
          <p:cNvSpPr>
            <a:spLocks noChangeShapeType="1"/>
          </p:cNvSpPr>
          <p:nvPr/>
        </p:nvSpPr>
        <p:spPr bwMode="auto">
          <a:xfrm flipV="1">
            <a:off x="4271558" y="4219577"/>
            <a:ext cx="1062442" cy="47621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Line 81"/>
          <p:cNvSpPr>
            <a:spLocks noChangeShapeType="1"/>
          </p:cNvSpPr>
          <p:nvPr/>
        </p:nvSpPr>
        <p:spPr bwMode="auto">
          <a:xfrm flipH="1" flipV="1">
            <a:off x="6553199" y="3200399"/>
            <a:ext cx="380998" cy="103822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Line 82"/>
          <p:cNvSpPr>
            <a:spLocks noChangeShapeType="1"/>
          </p:cNvSpPr>
          <p:nvPr/>
        </p:nvSpPr>
        <p:spPr bwMode="auto">
          <a:xfrm flipV="1">
            <a:off x="6934200" y="3200400"/>
            <a:ext cx="381000" cy="1038222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1066800" y="4800599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FF00"/>
                </a:solidFill>
              </a:rPr>
              <a:t>Green</a:t>
            </a:r>
            <a:r>
              <a:rPr lang="en-US" dirty="0" smtClean="0"/>
              <a:t> line shows our Desired State towards our SMART Goal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line shows our Current Reality based on our Mid Year Assessment</a:t>
            </a:r>
            <a:endParaRPr lang="en-US" dirty="0"/>
          </a:p>
        </p:txBody>
      </p:sp>
      <p:sp>
        <p:nvSpPr>
          <p:cNvPr id="93" name="Text Box 79"/>
          <p:cNvSpPr txBox="1">
            <a:spLocks noChangeArrowheads="1"/>
          </p:cNvSpPr>
          <p:nvPr/>
        </p:nvSpPr>
        <p:spPr bwMode="auto">
          <a:xfrm>
            <a:off x="1306513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  <p:sp>
        <p:nvSpPr>
          <p:cNvPr id="94" name="Text Box 79"/>
          <p:cNvSpPr txBox="1">
            <a:spLocks noChangeArrowheads="1"/>
          </p:cNvSpPr>
          <p:nvPr/>
        </p:nvSpPr>
        <p:spPr bwMode="auto">
          <a:xfrm>
            <a:off x="6705600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  <p:sp>
        <p:nvSpPr>
          <p:cNvPr id="95" name="Text Box 79"/>
          <p:cNvSpPr txBox="1">
            <a:spLocks noChangeArrowheads="1"/>
          </p:cNvSpPr>
          <p:nvPr/>
        </p:nvSpPr>
        <p:spPr bwMode="auto">
          <a:xfrm>
            <a:off x="4042958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815</Words>
  <Application>Microsoft Macintosh PowerPoint</Application>
  <PresentationFormat>On-screen Show (4:3)</PresentationFormat>
  <Paragraphs>223</Paragraphs>
  <Slides>11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Goal Setting for 2012-2013</vt:lpstr>
      <vt:lpstr>Assessment of Current Reality versus Desired State  End of Year Goal #1</vt:lpstr>
      <vt:lpstr>Assessment of Current Reality versus Desired State    End of  Year  Goal #2</vt:lpstr>
      <vt:lpstr>Assessment of Current Reality versus Desired State  End of Year Goal #3</vt:lpstr>
      <vt:lpstr>Slide 5</vt:lpstr>
      <vt:lpstr>Assessment of Current Reality versus Desired State  End of Year Goal #1</vt:lpstr>
      <vt:lpstr>Assessment of Current Reality versus Desired State    End of  Year Goal #2</vt:lpstr>
      <vt:lpstr>Assessment of Current Reality versus Desired State  End of Year Goal #3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Goal Setting for 2012-2013</dc:title>
  <dc:creator>OCSD</dc:creator>
  <cp:lastModifiedBy>OCSD</cp:lastModifiedBy>
  <cp:revision>30</cp:revision>
  <dcterms:created xsi:type="dcterms:W3CDTF">2012-05-11T17:32:20Z</dcterms:created>
  <dcterms:modified xsi:type="dcterms:W3CDTF">2012-05-11T17:45:33Z</dcterms:modified>
</cp:coreProperties>
</file>