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6" r:id="rId4"/>
    <p:sldId id="269" r:id="rId5"/>
    <p:sldId id="265" r:id="rId6"/>
    <p:sldId id="262" r:id="rId7"/>
    <p:sldId id="270" r:id="rId8"/>
    <p:sldId id="272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32" d="100"/>
          <a:sy n="132" d="100"/>
        </p:scale>
        <p:origin x="-17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98F68-0138-3E4E-AAB7-30F6C1C7365F}" type="datetimeFigureOut">
              <a:rPr lang="en-US" smtClean="0"/>
              <a:pPr/>
              <a:t>2/17/14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5D292A-24C0-6142-9245-97221CBB2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B05186-44A1-274B-B6EE-6A8CEB05C2BE}" type="datetimeFigureOut">
              <a:rPr lang="en-US" smtClean="0"/>
              <a:pPr/>
              <a:t>2/17/14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4A0748-DFEB-1143-891A-3D36F3503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2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3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91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C3A877-6A8C-D64F-B1BE-C2234947D234}" type="slidenum">
              <a:rPr lang="en-US"/>
              <a:pPr/>
              <a:t>4</a:t>
            </a:fld>
            <a:endParaRPr lang="en-US"/>
          </a:p>
        </p:txBody>
      </p:sp>
      <p:sp>
        <p:nvSpPr>
          <p:cNvPr id="49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5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6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91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C3A877-6A8C-D64F-B1BE-C2234947D234}" type="slidenum">
              <a:rPr lang="en-US"/>
              <a:pPr/>
              <a:t>7</a:t>
            </a:fld>
            <a:endParaRPr lang="en-US"/>
          </a:p>
        </p:txBody>
      </p:sp>
      <p:sp>
        <p:nvSpPr>
          <p:cNvPr id="49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91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C3A877-6A8C-D64F-B1BE-C2234947D234}" type="slidenum">
              <a:rPr lang="en-US"/>
              <a:pPr/>
              <a:t>8</a:t>
            </a:fld>
            <a:endParaRPr lang="en-US"/>
          </a:p>
        </p:txBody>
      </p:sp>
      <p:sp>
        <p:nvSpPr>
          <p:cNvPr id="49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DF25-F959-1D4D-BE2A-5840ECFB634F}" type="datetime1">
              <a:rPr lang="en-US" smtClean="0"/>
              <a:pPr/>
              <a:t>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D55E-3F04-D942-8AA8-721561AD888F}" type="datetime1">
              <a:rPr lang="en-US" smtClean="0"/>
              <a:pPr/>
              <a:t>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3E53-FFA5-4E41-AABA-2AC37480F633}" type="datetime1">
              <a:rPr lang="en-US" smtClean="0"/>
              <a:pPr/>
              <a:t>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A36D-9613-3D40-87F7-7271DA37EBE1}" type="datetime1">
              <a:rPr lang="en-US" smtClean="0"/>
              <a:pPr/>
              <a:t>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98467-0FED-454F-BF70-0606E9D7569A}" type="datetime1">
              <a:rPr lang="en-US" smtClean="0"/>
              <a:pPr/>
              <a:t>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DF68A-C949-BA4A-9796-952CC2DFCAFC}" type="datetime1">
              <a:rPr lang="en-US" smtClean="0"/>
              <a:pPr/>
              <a:t>2/17/14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77B34-3F23-E545-8F3B-7D68F539F279}" type="datetime1">
              <a:rPr lang="en-US" smtClean="0"/>
              <a:pPr/>
              <a:t>2/17/14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E1AA-BF8F-4741-BAFA-175B430D69CF}" type="datetime1">
              <a:rPr lang="en-US" smtClean="0"/>
              <a:pPr/>
              <a:t>2/17/14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70576-E2CA-8044-A1B4-F005A0389A25}" type="datetime1">
              <a:rPr lang="en-US" smtClean="0"/>
              <a:pPr/>
              <a:t>2/17/14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CFF59-3C9E-6144-9A1C-9A09060D2B54}" type="datetime1">
              <a:rPr lang="en-US" smtClean="0"/>
              <a:pPr/>
              <a:t>2/17/14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399FE-1E4E-B143-935C-634FA454E84A}" type="datetime1">
              <a:rPr lang="en-US" smtClean="0"/>
              <a:pPr/>
              <a:t>2/17/14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9A7FB-E435-2A46-AE9A-8821A6526FAD}" type="datetime1">
              <a:rPr lang="en-US" smtClean="0"/>
              <a:pPr/>
              <a:t>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772400" cy="1470025"/>
          </a:xfrm>
        </p:spPr>
        <p:txBody>
          <a:bodyPr/>
          <a:lstStyle/>
          <a:p>
            <a:r>
              <a:rPr lang="en-US" dirty="0" smtClean="0"/>
              <a:t>Goal Setting for 2013-2014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35462"/>
            <a:ext cx="6400800" cy="1752600"/>
          </a:xfrm>
        </p:spPr>
        <p:txBody>
          <a:bodyPr/>
          <a:lstStyle/>
          <a:p>
            <a:r>
              <a:rPr lang="en-US" dirty="0" smtClean="0"/>
              <a:t>DLT Goals</a:t>
            </a:r>
          </a:p>
          <a:p>
            <a:endParaRPr lang="en-US" dirty="0"/>
          </a:p>
        </p:txBody>
      </p:sp>
      <p:pic>
        <p:nvPicPr>
          <p:cNvPr id="4" name="Picture 3" descr="indian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304800"/>
            <a:ext cx="3263900" cy="3009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685024" y="5172164"/>
            <a:ext cx="80017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 1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No progress has been made yet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2 = Some progress made, but long way to go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Much progress made, little work to do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4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Completed and in place for next year</a:t>
            </a:r>
            <a:endParaRPr lang="en-US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201613" y="274638"/>
            <a:ext cx="8485187" cy="1143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Rockwell" charset="0"/>
              </a:rPr>
              <a:t>Assessment of Current Reality versus Desired State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Year</a:t>
            </a:r>
            <a:r>
              <a:rPr lang="en-US" sz="4000" dirty="0" smtClean="0">
                <a:latin typeface="Rockwell" charset="0"/>
              </a:rPr>
              <a:t/>
            </a:r>
            <a:br>
              <a:rPr lang="en-US" sz="4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#1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70075" y="174625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No Progress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1" y="610"/>
              <a:ext cx="1152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 dirty="0" smtClean="0">
                  <a:solidFill>
                    <a:srgbClr val="660066"/>
                  </a:solidFill>
                  <a:latin typeface="Arial Narrow" charset="0"/>
                </a:rPr>
                <a:t>Characteristics of Effective Instruction</a:t>
              </a:r>
              <a:endParaRPr lang="en-US" sz="20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489325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2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1982788" y="37369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270500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3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548208" y="37369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4</a:t>
            </a:r>
            <a:endParaRPr lang="en-US" sz="2400" b="1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>
                <a:latin typeface="Rockwell" charset="0"/>
              </a:rPr>
              <a:t>Assessment of Current Reality versus Desired State  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 Year</a:t>
            </a:r>
            <a:br>
              <a:rPr lang="en-US" sz="2400" dirty="0" smtClean="0">
                <a:latin typeface="Rockwell" charset="0"/>
              </a:rPr>
            </a:br>
            <a:r>
              <a:rPr lang="en-US" sz="2000" dirty="0" smtClean="0">
                <a:latin typeface="Rockwell" charset="0"/>
              </a:rPr>
              <a:t/>
            </a:r>
            <a:br>
              <a:rPr lang="en-US" sz="2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#2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038052" y="167824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No Progress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33" y="615"/>
              <a:ext cx="93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400" dirty="0" err="1" smtClean="0">
                  <a:solidFill>
                    <a:srgbClr val="660066"/>
                  </a:solidFill>
                  <a:latin typeface="Arial Narrow" charset="0"/>
                </a:rPr>
                <a:t>RtI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Implementation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489325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2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7099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480115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3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733682" y="37099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4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685024" y="5172164"/>
            <a:ext cx="80017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 1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No progress has been made yet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2 = Some progress made, but long way to go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Much progress made, little work to do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4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Completed and in place for next year</a:t>
            </a:r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76300" y="603250"/>
            <a:ext cx="735965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 smtClean="0">
                <a:latin typeface="Rockwell" charset="0"/>
              </a:rPr>
              <a:t>Dashboard of Current Reality versus Desired State </a:t>
            </a:r>
          </a:p>
          <a:p>
            <a:pPr algn="ctr"/>
            <a:r>
              <a:rPr lang="en-US" sz="3600" dirty="0" smtClean="0">
                <a:latin typeface="Rockwell" charset="0"/>
              </a:rPr>
              <a:t>End of Year </a:t>
            </a:r>
            <a:r>
              <a:rPr lang="en-US" sz="3600" dirty="0" smtClean="0">
                <a:solidFill>
                  <a:srgbClr val="FF0000"/>
                </a:solidFill>
                <a:latin typeface="Rockwell" charset="0"/>
              </a:rPr>
              <a:t>LAST </a:t>
            </a:r>
            <a:r>
              <a:rPr lang="en-US" sz="3600" dirty="0" smtClean="0">
                <a:latin typeface="Rockwell" charset="0"/>
              </a:rPr>
              <a:t>Year (12-13)</a:t>
            </a:r>
            <a:endParaRPr lang="en-US" sz="3600" dirty="0">
              <a:latin typeface="Rockwel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86257" y="3063875"/>
            <a:ext cx="3065463" cy="2266950"/>
            <a:chOff x="37" y="2340"/>
            <a:chExt cx="1931" cy="142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7" y="2340"/>
              <a:ext cx="1931" cy="1428"/>
              <a:chOff x="37" y="276"/>
              <a:chExt cx="1931" cy="1428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37" y="276"/>
                <a:ext cx="1931" cy="1428"/>
                <a:chOff x="24" y="240"/>
                <a:chExt cx="1931" cy="1428"/>
              </a:xfrm>
            </p:grpSpPr>
            <p:grpSp>
              <p:nvGrpSpPr>
                <p:cNvPr id="5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9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6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8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208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" y="93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No Progress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09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2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1000" b="1" i="1" dirty="0" smtClean="0">
                      <a:solidFill>
                        <a:srgbClr val="347B94"/>
                      </a:solidFill>
                      <a:latin typeface="Rockwell" charset="0"/>
                    </a:rPr>
                    <a:t>Characteristics of Effective Instruction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10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235" y="920"/>
                  <a:ext cx="720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11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212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492" name="Text Box 12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</a:t>
                </a:r>
                <a:endParaRPr lang="en-US" sz="1000" dirty="0">
                  <a:latin typeface="Rockwell" charset="0"/>
                </a:endParaRPr>
              </a:p>
            </p:txBody>
          </p:sp>
          <p:sp>
            <p:nvSpPr>
              <p:cNvPr id="1172493" name="Text Box 13"/>
              <p:cNvSpPr txBox="1">
                <a:spLocks noChangeArrowheads="1"/>
              </p:cNvSpPr>
              <p:nvPr/>
            </p:nvSpPr>
            <p:spPr bwMode="auto">
              <a:xfrm>
                <a:off x="1309" y="383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</a:t>
                </a:r>
                <a:endParaRPr lang="en-US" sz="1000" dirty="0">
                  <a:latin typeface="Rockwell" charset="0"/>
                </a:endParaRPr>
              </a:p>
            </p:txBody>
          </p:sp>
          <p:sp>
            <p:nvSpPr>
              <p:cNvPr id="1172495" name="Text Box 15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4</a:t>
                </a:r>
                <a:endParaRPr lang="en-US" sz="1000" dirty="0">
                  <a:latin typeface="Rockwell" charset="0"/>
                </a:endParaRPr>
              </a:p>
            </p:txBody>
          </p:sp>
        </p:grpSp>
        <p:sp>
          <p:nvSpPr>
            <p:cNvPr id="48201" name="Line 16"/>
            <p:cNvSpPr>
              <a:spLocks noChangeShapeType="1"/>
            </p:cNvSpPr>
            <p:nvPr/>
          </p:nvSpPr>
          <p:spPr bwMode="auto">
            <a:xfrm flipV="1">
              <a:off x="1008" y="2386"/>
              <a:ext cx="240" cy="68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2" name="Line 17"/>
          <p:cNvSpPr>
            <a:spLocks noChangeShapeType="1"/>
          </p:cNvSpPr>
          <p:nvPr/>
        </p:nvSpPr>
        <p:spPr bwMode="auto">
          <a:xfrm flipV="1">
            <a:off x="2763837" y="4099560"/>
            <a:ext cx="981075" cy="45719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5" name="Line 50"/>
          <p:cNvSpPr>
            <a:spLocks noChangeShapeType="1"/>
          </p:cNvSpPr>
          <p:nvPr/>
        </p:nvSpPr>
        <p:spPr bwMode="auto">
          <a:xfrm>
            <a:off x="19812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6" name="Line 51"/>
          <p:cNvSpPr>
            <a:spLocks noChangeShapeType="1"/>
          </p:cNvSpPr>
          <p:nvPr/>
        </p:nvSpPr>
        <p:spPr bwMode="auto">
          <a:xfrm>
            <a:off x="19050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2" name="Text Box 65"/>
          <p:cNvSpPr txBox="1">
            <a:spLocks noChangeArrowheads="1"/>
          </p:cNvSpPr>
          <p:nvPr/>
        </p:nvSpPr>
        <p:spPr bwMode="auto">
          <a:xfrm>
            <a:off x="325438" y="4184650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000" dirty="0">
              <a:latin typeface="Rockwell" charset="0"/>
            </a:endParaRPr>
          </a:p>
        </p:txBody>
      </p:sp>
      <p:sp>
        <p:nvSpPr>
          <p:cNvPr id="48154" name="Text Box 67"/>
          <p:cNvSpPr txBox="1">
            <a:spLocks noChangeArrowheads="1"/>
          </p:cNvSpPr>
          <p:nvPr/>
        </p:nvSpPr>
        <p:spPr bwMode="auto">
          <a:xfrm>
            <a:off x="1620838" y="4184650"/>
            <a:ext cx="1143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endParaRPr lang="en-US" sz="1000" dirty="0">
              <a:latin typeface="Rockwell" charset="0"/>
            </a:endParaRPr>
          </a:p>
        </p:txBody>
      </p:sp>
      <p:sp>
        <p:nvSpPr>
          <p:cNvPr id="1172558" name="Text Box 78"/>
          <p:cNvSpPr txBox="1">
            <a:spLocks noChangeArrowheads="1"/>
          </p:cNvSpPr>
          <p:nvPr/>
        </p:nvSpPr>
        <p:spPr bwMode="auto">
          <a:xfrm>
            <a:off x="2133600" y="319722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60" name="Text Box 80"/>
          <p:cNvSpPr txBox="1">
            <a:spLocks noChangeArrowheads="1"/>
          </p:cNvSpPr>
          <p:nvPr/>
        </p:nvSpPr>
        <p:spPr bwMode="auto">
          <a:xfrm>
            <a:off x="25908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 dirty="0">
              <a:latin typeface="Rockwell" charset="0"/>
            </a:endParaRPr>
          </a:p>
        </p:txBody>
      </p:sp>
      <p:grpSp>
        <p:nvGrpSpPr>
          <p:cNvPr id="10" name="Group 24"/>
          <p:cNvGrpSpPr>
            <a:grpSpLocks/>
          </p:cNvGrpSpPr>
          <p:nvPr/>
        </p:nvGrpSpPr>
        <p:grpSpPr bwMode="auto">
          <a:xfrm>
            <a:off x="5029200" y="3124198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1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08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9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7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0" name="Text Box 65"/>
          <p:cNvSpPr txBox="1">
            <a:spLocks noChangeArrowheads="1"/>
          </p:cNvSpPr>
          <p:nvPr/>
        </p:nvSpPr>
        <p:spPr bwMode="auto">
          <a:xfrm>
            <a:off x="4371975" y="4248148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No Progress</a:t>
            </a:r>
            <a:endParaRPr lang="en-US" sz="1000" dirty="0">
              <a:latin typeface="Rockwell" charset="0"/>
            </a:endParaRPr>
          </a:p>
        </p:txBody>
      </p:sp>
      <p:sp>
        <p:nvSpPr>
          <p:cNvPr id="111" name="Text Box 67"/>
          <p:cNvSpPr txBox="1">
            <a:spLocks noChangeArrowheads="1"/>
          </p:cNvSpPr>
          <p:nvPr/>
        </p:nvSpPr>
        <p:spPr bwMode="auto">
          <a:xfrm>
            <a:off x="6653617" y="4283075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9" name="Text Box 66"/>
          <p:cNvSpPr txBox="1">
            <a:spLocks noChangeArrowheads="1"/>
          </p:cNvSpPr>
          <p:nvPr/>
        </p:nvSpPr>
        <p:spPr bwMode="auto">
          <a:xfrm>
            <a:off x="5248275" y="3763089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err="1" smtClean="0">
                <a:solidFill>
                  <a:srgbClr val="660066"/>
                </a:solidFill>
                <a:latin typeface="Rockwell" charset="0"/>
              </a:rPr>
              <a:t>RtI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3" name="Line 73"/>
          <p:cNvSpPr>
            <a:spLocks noChangeShapeType="1"/>
          </p:cNvSpPr>
          <p:nvPr/>
        </p:nvSpPr>
        <p:spPr bwMode="auto">
          <a:xfrm flipH="1" flipV="1">
            <a:off x="5553075" y="3305178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Line 74"/>
          <p:cNvSpPr>
            <a:spLocks noChangeShapeType="1"/>
          </p:cNvSpPr>
          <p:nvPr/>
        </p:nvSpPr>
        <p:spPr bwMode="auto">
          <a:xfrm flipV="1">
            <a:off x="6162675" y="32829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Text Box 78"/>
          <p:cNvSpPr txBox="1">
            <a:spLocks noChangeArrowheads="1"/>
          </p:cNvSpPr>
          <p:nvPr/>
        </p:nvSpPr>
        <p:spPr bwMode="auto">
          <a:xfrm>
            <a:off x="6996517" y="397510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4</a:t>
            </a:r>
            <a:endParaRPr lang="en-US" sz="1000" dirty="0">
              <a:latin typeface="Rockwell" charset="0"/>
            </a:endParaRPr>
          </a:p>
        </p:txBody>
      </p:sp>
      <p:sp>
        <p:nvSpPr>
          <p:cNvPr id="129" name="Text Box 79"/>
          <p:cNvSpPr txBox="1">
            <a:spLocks noChangeArrowheads="1"/>
          </p:cNvSpPr>
          <p:nvPr/>
        </p:nvSpPr>
        <p:spPr bwMode="auto">
          <a:xfrm>
            <a:off x="5553075" y="323209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</a:t>
            </a:r>
            <a:endParaRPr lang="en-US" sz="1000" dirty="0">
              <a:latin typeface="Rockwell" charset="0"/>
            </a:endParaRPr>
          </a:p>
        </p:txBody>
      </p:sp>
      <p:sp>
        <p:nvSpPr>
          <p:cNvPr id="135" name="Text Box 77"/>
          <p:cNvSpPr txBox="1">
            <a:spLocks noChangeArrowheads="1"/>
          </p:cNvSpPr>
          <p:nvPr/>
        </p:nvSpPr>
        <p:spPr bwMode="auto">
          <a:xfrm>
            <a:off x="5019675" y="400931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</a:t>
            </a:r>
            <a:endParaRPr lang="en-US" sz="1000" dirty="0">
              <a:latin typeface="Rockwell" charset="0"/>
            </a:endParaRPr>
          </a:p>
        </p:txBody>
      </p:sp>
      <p:sp>
        <p:nvSpPr>
          <p:cNvPr id="139" name="Line 81"/>
          <p:cNvSpPr>
            <a:spLocks noChangeShapeType="1"/>
          </p:cNvSpPr>
          <p:nvPr/>
        </p:nvSpPr>
        <p:spPr bwMode="auto">
          <a:xfrm flipV="1">
            <a:off x="6162675" y="3282950"/>
            <a:ext cx="490942" cy="93662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Line 82"/>
          <p:cNvSpPr>
            <a:spLocks noChangeShapeType="1"/>
          </p:cNvSpPr>
          <p:nvPr/>
        </p:nvSpPr>
        <p:spPr bwMode="auto">
          <a:xfrm flipV="1">
            <a:off x="6162675" y="4145280"/>
            <a:ext cx="1062442" cy="45719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1066800" y="4800599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FF00"/>
                </a:solidFill>
              </a:rPr>
              <a:t>Green</a:t>
            </a:r>
            <a:r>
              <a:rPr lang="en-US" dirty="0" smtClean="0"/>
              <a:t> line shows our Desired State towards our SMART Goal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line shows our Current Reality based on our Mid Year Assessment</a:t>
            </a:r>
            <a:endParaRPr lang="en-US" dirty="0"/>
          </a:p>
        </p:txBody>
      </p:sp>
      <p:sp>
        <p:nvSpPr>
          <p:cNvPr id="95" name="Text Box 79"/>
          <p:cNvSpPr txBox="1">
            <a:spLocks noChangeArrowheads="1"/>
          </p:cNvSpPr>
          <p:nvPr/>
        </p:nvSpPr>
        <p:spPr bwMode="auto">
          <a:xfrm>
            <a:off x="6425017" y="323209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</a:t>
            </a:r>
            <a:endParaRPr lang="en-US" sz="1000" dirty="0">
              <a:latin typeface="Rockwell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863260" y="2710934"/>
            <a:ext cx="484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2.7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6425017" y="2827891"/>
            <a:ext cx="8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2.9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201613" y="274638"/>
            <a:ext cx="8485187" cy="1143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Rockwell" charset="0"/>
              </a:rPr>
              <a:t>Assessment of Current Reality versus Desired State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Year</a:t>
            </a:r>
            <a:r>
              <a:rPr lang="en-US" sz="4000" dirty="0" smtClean="0">
                <a:latin typeface="Rockwell" charset="0"/>
              </a:rPr>
              <a:t/>
            </a:r>
            <a:br>
              <a:rPr lang="en-US" sz="4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#1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70075" y="174625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No Progress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1" y="610"/>
              <a:ext cx="1152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Characteristics of Effective Instruction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489325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2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4813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312138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3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297613" y="32797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4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685024" y="5172164"/>
            <a:ext cx="80017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 1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No progress has been made yet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2 = Some progress made, but long way to go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Much progress made, little work to do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4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Completed and in place for next year</a:t>
            </a:r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>
                <a:latin typeface="Rockwell" charset="0"/>
              </a:rPr>
              <a:t>Assessment of Current Reality versus Desired State  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 Year</a:t>
            </a:r>
            <a:br>
              <a:rPr lang="en-US" sz="2400" dirty="0" smtClean="0">
                <a:latin typeface="Rockwell" charset="0"/>
              </a:rPr>
            </a:br>
            <a:r>
              <a:rPr lang="en-US" sz="2000" dirty="0" smtClean="0">
                <a:latin typeface="Rockwell" charset="0"/>
              </a:rPr>
              <a:t/>
            </a:r>
            <a:br>
              <a:rPr lang="en-US" sz="2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#2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541119" y="1676400"/>
            <a:ext cx="5872208" cy="5111750"/>
            <a:chOff x="98" y="225"/>
            <a:chExt cx="1678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98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No Progress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643" y="598"/>
              <a:ext cx="87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err="1" smtClean="0">
                  <a:solidFill>
                    <a:srgbClr val="660066"/>
                  </a:solidFill>
                  <a:latin typeface="Arial Narrow" charset="0"/>
                </a:rPr>
                <a:t>RtI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Implementation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222625" y="201086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2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7099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6781800" y="377691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4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5746815" y="2032946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3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685024" y="5172164"/>
            <a:ext cx="80017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 1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No progress has been made yet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2 = Some progress made, but long way to go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Much progress made, little work to do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4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Completed and in place for next year</a:t>
            </a:r>
            <a:endParaRPr lang="en-US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76300" y="603250"/>
            <a:ext cx="735965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 smtClean="0">
                <a:latin typeface="Rockwell" charset="0"/>
              </a:rPr>
              <a:t>Dashboard of Current Reality versus Desired State </a:t>
            </a:r>
          </a:p>
          <a:p>
            <a:pPr algn="ctr"/>
            <a:r>
              <a:rPr lang="en-US" sz="3600" dirty="0" smtClean="0">
                <a:latin typeface="Rockwell" charset="0"/>
              </a:rPr>
              <a:t>Mid Year 13-14</a:t>
            </a:r>
            <a:endParaRPr lang="en-US" sz="3600" dirty="0">
              <a:latin typeface="Rockwel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86257" y="3063875"/>
            <a:ext cx="3065463" cy="2266950"/>
            <a:chOff x="37" y="2340"/>
            <a:chExt cx="1931" cy="142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7" y="2340"/>
              <a:ext cx="1931" cy="1428"/>
              <a:chOff x="37" y="276"/>
              <a:chExt cx="1931" cy="1428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37" y="276"/>
                <a:ext cx="1931" cy="1428"/>
                <a:chOff x="24" y="240"/>
                <a:chExt cx="1931" cy="1428"/>
              </a:xfrm>
            </p:grpSpPr>
            <p:grpSp>
              <p:nvGrpSpPr>
                <p:cNvPr id="5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9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6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8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208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" y="93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No Progress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09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2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1000" b="1" i="1" dirty="0" smtClean="0">
                      <a:solidFill>
                        <a:srgbClr val="347B94"/>
                      </a:solidFill>
                      <a:latin typeface="Rockwell" charset="0"/>
                    </a:rPr>
                    <a:t>Characteristics of Effective Instruction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10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235" y="920"/>
                  <a:ext cx="720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11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212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492" name="Text Box 12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</a:t>
                </a:r>
                <a:endParaRPr lang="en-US" sz="1000" dirty="0">
                  <a:latin typeface="Rockwell" charset="0"/>
                </a:endParaRPr>
              </a:p>
            </p:txBody>
          </p:sp>
          <p:sp>
            <p:nvSpPr>
              <p:cNvPr id="1172493" name="Text Box 13"/>
              <p:cNvSpPr txBox="1">
                <a:spLocks noChangeArrowheads="1"/>
              </p:cNvSpPr>
              <p:nvPr/>
            </p:nvSpPr>
            <p:spPr bwMode="auto">
              <a:xfrm>
                <a:off x="1309" y="383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</a:t>
                </a:r>
                <a:endParaRPr lang="en-US" sz="1000" dirty="0">
                  <a:latin typeface="Rockwell" charset="0"/>
                </a:endParaRPr>
              </a:p>
            </p:txBody>
          </p:sp>
          <p:sp>
            <p:nvSpPr>
              <p:cNvPr id="1172495" name="Text Box 15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4</a:t>
                </a:r>
                <a:endParaRPr lang="en-US" sz="1000" dirty="0">
                  <a:latin typeface="Rockwell" charset="0"/>
                </a:endParaRPr>
              </a:p>
            </p:txBody>
          </p:sp>
        </p:grpSp>
        <p:sp>
          <p:nvSpPr>
            <p:cNvPr id="48201" name="Line 16"/>
            <p:cNvSpPr>
              <a:spLocks noChangeShapeType="1"/>
            </p:cNvSpPr>
            <p:nvPr/>
          </p:nvSpPr>
          <p:spPr bwMode="auto">
            <a:xfrm flipV="1">
              <a:off x="1008" y="2386"/>
              <a:ext cx="240" cy="68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2" name="Line 17"/>
          <p:cNvSpPr>
            <a:spLocks noChangeShapeType="1"/>
          </p:cNvSpPr>
          <p:nvPr/>
        </p:nvSpPr>
        <p:spPr bwMode="auto">
          <a:xfrm flipV="1">
            <a:off x="2763837" y="4099560"/>
            <a:ext cx="981075" cy="45719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5" name="Line 50"/>
          <p:cNvSpPr>
            <a:spLocks noChangeShapeType="1"/>
          </p:cNvSpPr>
          <p:nvPr/>
        </p:nvSpPr>
        <p:spPr bwMode="auto">
          <a:xfrm>
            <a:off x="19812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6" name="Line 51"/>
          <p:cNvSpPr>
            <a:spLocks noChangeShapeType="1"/>
          </p:cNvSpPr>
          <p:nvPr/>
        </p:nvSpPr>
        <p:spPr bwMode="auto">
          <a:xfrm>
            <a:off x="19050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2" name="Text Box 65"/>
          <p:cNvSpPr txBox="1">
            <a:spLocks noChangeArrowheads="1"/>
          </p:cNvSpPr>
          <p:nvPr/>
        </p:nvSpPr>
        <p:spPr bwMode="auto">
          <a:xfrm>
            <a:off x="325438" y="4184650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000" dirty="0">
              <a:latin typeface="Rockwell" charset="0"/>
            </a:endParaRPr>
          </a:p>
        </p:txBody>
      </p:sp>
      <p:sp>
        <p:nvSpPr>
          <p:cNvPr id="48154" name="Text Box 67"/>
          <p:cNvSpPr txBox="1">
            <a:spLocks noChangeArrowheads="1"/>
          </p:cNvSpPr>
          <p:nvPr/>
        </p:nvSpPr>
        <p:spPr bwMode="auto">
          <a:xfrm>
            <a:off x="1620838" y="4184650"/>
            <a:ext cx="1143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endParaRPr lang="en-US" sz="1000" dirty="0">
              <a:latin typeface="Rockwell" charset="0"/>
            </a:endParaRPr>
          </a:p>
        </p:txBody>
      </p:sp>
      <p:sp>
        <p:nvSpPr>
          <p:cNvPr id="1172558" name="Text Box 78"/>
          <p:cNvSpPr txBox="1">
            <a:spLocks noChangeArrowheads="1"/>
          </p:cNvSpPr>
          <p:nvPr/>
        </p:nvSpPr>
        <p:spPr bwMode="auto">
          <a:xfrm>
            <a:off x="2133600" y="319722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60" name="Text Box 80"/>
          <p:cNvSpPr txBox="1">
            <a:spLocks noChangeArrowheads="1"/>
          </p:cNvSpPr>
          <p:nvPr/>
        </p:nvSpPr>
        <p:spPr bwMode="auto">
          <a:xfrm>
            <a:off x="25908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 dirty="0">
              <a:latin typeface="Rockwell" charset="0"/>
            </a:endParaRPr>
          </a:p>
        </p:txBody>
      </p:sp>
      <p:grpSp>
        <p:nvGrpSpPr>
          <p:cNvPr id="10" name="Group 24"/>
          <p:cNvGrpSpPr>
            <a:grpSpLocks/>
          </p:cNvGrpSpPr>
          <p:nvPr/>
        </p:nvGrpSpPr>
        <p:grpSpPr bwMode="auto">
          <a:xfrm>
            <a:off x="5029200" y="3124198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1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08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9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7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0" name="Text Box 65"/>
          <p:cNvSpPr txBox="1">
            <a:spLocks noChangeArrowheads="1"/>
          </p:cNvSpPr>
          <p:nvPr/>
        </p:nvSpPr>
        <p:spPr bwMode="auto">
          <a:xfrm>
            <a:off x="4371975" y="4248148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No Progress</a:t>
            </a:r>
            <a:endParaRPr lang="en-US" sz="1000" dirty="0">
              <a:latin typeface="Rockwell" charset="0"/>
            </a:endParaRPr>
          </a:p>
        </p:txBody>
      </p:sp>
      <p:sp>
        <p:nvSpPr>
          <p:cNvPr id="111" name="Text Box 67"/>
          <p:cNvSpPr txBox="1">
            <a:spLocks noChangeArrowheads="1"/>
          </p:cNvSpPr>
          <p:nvPr/>
        </p:nvSpPr>
        <p:spPr bwMode="auto">
          <a:xfrm>
            <a:off x="6653617" y="4283075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9" name="Text Box 66"/>
          <p:cNvSpPr txBox="1">
            <a:spLocks noChangeArrowheads="1"/>
          </p:cNvSpPr>
          <p:nvPr/>
        </p:nvSpPr>
        <p:spPr bwMode="auto">
          <a:xfrm>
            <a:off x="5248275" y="3763089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err="1" smtClean="0">
                <a:solidFill>
                  <a:srgbClr val="660066"/>
                </a:solidFill>
                <a:latin typeface="Rockwell" charset="0"/>
              </a:rPr>
              <a:t>RtI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3" name="Line 73"/>
          <p:cNvSpPr>
            <a:spLocks noChangeShapeType="1"/>
          </p:cNvSpPr>
          <p:nvPr/>
        </p:nvSpPr>
        <p:spPr bwMode="auto">
          <a:xfrm flipH="1" flipV="1">
            <a:off x="5553075" y="3305178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Line 74"/>
          <p:cNvSpPr>
            <a:spLocks noChangeShapeType="1"/>
          </p:cNvSpPr>
          <p:nvPr/>
        </p:nvSpPr>
        <p:spPr bwMode="auto">
          <a:xfrm flipV="1">
            <a:off x="6162675" y="32829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Text Box 78"/>
          <p:cNvSpPr txBox="1">
            <a:spLocks noChangeArrowheads="1"/>
          </p:cNvSpPr>
          <p:nvPr/>
        </p:nvSpPr>
        <p:spPr bwMode="auto">
          <a:xfrm>
            <a:off x="6996517" y="397510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4</a:t>
            </a:r>
            <a:endParaRPr lang="en-US" sz="1000" dirty="0">
              <a:latin typeface="Rockwell" charset="0"/>
            </a:endParaRPr>
          </a:p>
        </p:txBody>
      </p:sp>
      <p:sp>
        <p:nvSpPr>
          <p:cNvPr id="129" name="Text Box 79"/>
          <p:cNvSpPr txBox="1">
            <a:spLocks noChangeArrowheads="1"/>
          </p:cNvSpPr>
          <p:nvPr/>
        </p:nvSpPr>
        <p:spPr bwMode="auto">
          <a:xfrm>
            <a:off x="5553075" y="323209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</a:t>
            </a:r>
            <a:endParaRPr lang="en-US" sz="1000" dirty="0">
              <a:latin typeface="Rockwell" charset="0"/>
            </a:endParaRPr>
          </a:p>
        </p:txBody>
      </p:sp>
      <p:sp>
        <p:nvSpPr>
          <p:cNvPr id="135" name="Text Box 77"/>
          <p:cNvSpPr txBox="1">
            <a:spLocks noChangeArrowheads="1"/>
          </p:cNvSpPr>
          <p:nvPr/>
        </p:nvSpPr>
        <p:spPr bwMode="auto">
          <a:xfrm>
            <a:off x="5019675" y="400931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</a:t>
            </a:r>
            <a:endParaRPr lang="en-US" sz="1000" dirty="0">
              <a:latin typeface="Rockwell" charset="0"/>
            </a:endParaRPr>
          </a:p>
        </p:txBody>
      </p:sp>
      <p:sp>
        <p:nvSpPr>
          <p:cNvPr id="139" name="Line 81"/>
          <p:cNvSpPr>
            <a:spLocks noChangeShapeType="1"/>
          </p:cNvSpPr>
          <p:nvPr/>
        </p:nvSpPr>
        <p:spPr bwMode="auto">
          <a:xfrm flipV="1">
            <a:off x="6162675" y="3441697"/>
            <a:ext cx="719542" cy="77787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Line 82"/>
          <p:cNvSpPr>
            <a:spLocks noChangeShapeType="1"/>
          </p:cNvSpPr>
          <p:nvPr/>
        </p:nvSpPr>
        <p:spPr bwMode="auto">
          <a:xfrm flipV="1">
            <a:off x="6162675" y="4145280"/>
            <a:ext cx="1062442" cy="45719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1066800" y="4800599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FF00"/>
                </a:solidFill>
              </a:rPr>
              <a:t>Green</a:t>
            </a:r>
            <a:r>
              <a:rPr lang="en-US" dirty="0" smtClean="0"/>
              <a:t> line shows our Desired State towards our SMART Goal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line shows our Current Reality based on our Mid Year Assessment</a:t>
            </a:r>
            <a:endParaRPr lang="en-US" dirty="0"/>
          </a:p>
        </p:txBody>
      </p:sp>
      <p:sp>
        <p:nvSpPr>
          <p:cNvPr id="95" name="Text Box 79"/>
          <p:cNvSpPr txBox="1">
            <a:spLocks noChangeArrowheads="1"/>
          </p:cNvSpPr>
          <p:nvPr/>
        </p:nvSpPr>
        <p:spPr bwMode="auto">
          <a:xfrm>
            <a:off x="6425017" y="323209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</a:t>
            </a:r>
            <a:endParaRPr lang="en-US" sz="1000" dirty="0">
              <a:latin typeface="Rockwell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848972" y="2767568"/>
            <a:ext cx="798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2.68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6653617" y="2973941"/>
            <a:ext cx="8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76300" y="603250"/>
            <a:ext cx="735965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 smtClean="0">
                <a:latin typeface="Rockwell" charset="0"/>
              </a:rPr>
              <a:t>Dashboard of Current Reality versus Desired State </a:t>
            </a:r>
            <a:endParaRPr lang="en-US" sz="3600" dirty="0" smtClean="0">
              <a:latin typeface="Rockwell" charset="0"/>
            </a:endParaRPr>
          </a:p>
          <a:p>
            <a:pPr algn="ctr"/>
            <a:r>
              <a:rPr lang="en-US" sz="3600" dirty="0" smtClean="0">
                <a:latin typeface="Rockwell" charset="0"/>
              </a:rPr>
              <a:t>End of  Year 13</a:t>
            </a:r>
            <a:r>
              <a:rPr lang="en-US" sz="3600" dirty="0" smtClean="0">
                <a:latin typeface="Rockwell" charset="0"/>
              </a:rPr>
              <a:t>-14</a:t>
            </a:r>
            <a:endParaRPr lang="en-US" sz="3600" dirty="0">
              <a:latin typeface="Rockwel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86257" y="3063875"/>
            <a:ext cx="3065463" cy="2266950"/>
            <a:chOff x="37" y="2340"/>
            <a:chExt cx="1931" cy="142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7" y="2340"/>
              <a:ext cx="1931" cy="1428"/>
              <a:chOff x="37" y="276"/>
              <a:chExt cx="1931" cy="1428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37" y="276"/>
                <a:ext cx="1931" cy="1428"/>
                <a:chOff x="24" y="240"/>
                <a:chExt cx="1931" cy="1428"/>
              </a:xfrm>
            </p:grpSpPr>
            <p:grpSp>
              <p:nvGrpSpPr>
                <p:cNvPr id="5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9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6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8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208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" y="93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No Progress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09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2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1000" b="1" i="1" dirty="0" smtClean="0">
                      <a:solidFill>
                        <a:srgbClr val="347B94"/>
                      </a:solidFill>
                      <a:latin typeface="Rockwell" charset="0"/>
                    </a:rPr>
                    <a:t>Characteristics of Effective Instruction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10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235" y="920"/>
                  <a:ext cx="720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11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212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492" name="Text Box 12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</a:t>
                </a:r>
                <a:endParaRPr lang="en-US" sz="1000" dirty="0">
                  <a:latin typeface="Rockwell" charset="0"/>
                </a:endParaRPr>
              </a:p>
            </p:txBody>
          </p:sp>
          <p:sp>
            <p:nvSpPr>
              <p:cNvPr id="1172493" name="Text Box 13"/>
              <p:cNvSpPr txBox="1">
                <a:spLocks noChangeArrowheads="1"/>
              </p:cNvSpPr>
              <p:nvPr/>
            </p:nvSpPr>
            <p:spPr bwMode="auto">
              <a:xfrm>
                <a:off x="1309" y="383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</a:t>
                </a:r>
                <a:endParaRPr lang="en-US" sz="1000" dirty="0">
                  <a:latin typeface="Rockwell" charset="0"/>
                </a:endParaRPr>
              </a:p>
            </p:txBody>
          </p:sp>
          <p:sp>
            <p:nvSpPr>
              <p:cNvPr id="1172495" name="Text Box 15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4</a:t>
                </a:r>
                <a:endParaRPr lang="en-US" sz="1000" dirty="0">
                  <a:latin typeface="Rockwell" charset="0"/>
                </a:endParaRPr>
              </a:p>
            </p:txBody>
          </p:sp>
        </p:grpSp>
        <p:sp>
          <p:nvSpPr>
            <p:cNvPr id="48201" name="Line 16"/>
            <p:cNvSpPr>
              <a:spLocks noChangeShapeType="1"/>
            </p:cNvSpPr>
            <p:nvPr/>
          </p:nvSpPr>
          <p:spPr bwMode="auto">
            <a:xfrm flipV="1">
              <a:off x="1008" y="2386"/>
              <a:ext cx="240" cy="68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2" name="Line 17"/>
          <p:cNvSpPr>
            <a:spLocks noChangeShapeType="1"/>
          </p:cNvSpPr>
          <p:nvPr/>
        </p:nvSpPr>
        <p:spPr bwMode="auto">
          <a:xfrm flipV="1">
            <a:off x="2763837" y="4099560"/>
            <a:ext cx="981075" cy="45719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5" name="Line 50"/>
          <p:cNvSpPr>
            <a:spLocks noChangeShapeType="1"/>
          </p:cNvSpPr>
          <p:nvPr/>
        </p:nvSpPr>
        <p:spPr bwMode="auto">
          <a:xfrm>
            <a:off x="19812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6" name="Line 51"/>
          <p:cNvSpPr>
            <a:spLocks noChangeShapeType="1"/>
          </p:cNvSpPr>
          <p:nvPr/>
        </p:nvSpPr>
        <p:spPr bwMode="auto">
          <a:xfrm>
            <a:off x="19050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2" name="Text Box 65"/>
          <p:cNvSpPr txBox="1">
            <a:spLocks noChangeArrowheads="1"/>
          </p:cNvSpPr>
          <p:nvPr/>
        </p:nvSpPr>
        <p:spPr bwMode="auto">
          <a:xfrm>
            <a:off x="325438" y="4184650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000" dirty="0">
              <a:latin typeface="Rockwell" charset="0"/>
            </a:endParaRPr>
          </a:p>
        </p:txBody>
      </p:sp>
      <p:sp>
        <p:nvSpPr>
          <p:cNvPr id="48154" name="Text Box 67"/>
          <p:cNvSpPr txBox="1">
            <a:spLocks noChangeArrowheads="1"/>
          </p:cNvSpPr>
          <p:nvPr/>
        </p:nvSpPr>
        <p:spPr bwMode="auto">
          <a:xfrm>
            <a:off x="1620838" y="4184650"/>
            <a:ext cx="1143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endParaRPr lang="en-US" sz="1000" dirty="0">
              <a:latin typeface="Rockwell" charset="0"/>
            </a:endParaRPr>
          </a:p>
        </p:txBody>
      </p:sp>
      <p:sp>
        <p:nvSpPr>
          <p:cNvPr id="1172558" name="Text Box 78"/>
          <p:cNvSpPr txBox="1">
            <a:spLocks noChangeArrowheads="1"/>
          </p:cNvSpPr>
          <p:nvPr/>
        </p:nvSpPr>
        <p:spPr bwMode="auto">
          <a:xfrm>
            <a:off x="2133600" y="319722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60" name="Text Box 80"/>
          <p:cNvSpPr txBox="1">
            <a:spLocks noChangeArrowheads="1"/>
          </p:cNvSpPr>
          <p:nvPr/>
        </p:nvSpPr>
        <p:spPr bwMode="auto">
          <a:xfrm>
            <a:off x="25908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 dirty="0">
              <a:latin typeface="Rockwell" charset="0"/>
            </a:endParaRPr>
          </a:p>
        </p:txBody>
      </p:sp>
      <p:grpSp>
        <p:nvGrpSpPr>
          <p:cNvPr id="10" name="Group 24"/>
          <p:cNvGrpSpPr>
            <a:grpSpLocks/>
          </p:cNvGrpSpPr>
          <p:nvPr/>
        </p:nvGrpSpPr>
        <p:grpSpPr bwMode="auto">
          <a:xfrm>
            <a:off x="5029200" y="3124198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1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08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9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7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0" name="Text Box 65"/>
          <p:cNvSpPr txBox="1">
            <a:spLocks noChangeArrowheads="1"/>
          </p:cNvSpPr>
          <p:nvPr/>
        </p:nvSpPr>
        <p:spPr bwMode="auto">
          <a:xfrm>
            <a:off x="4371975" y="4248148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No Progress</a:t>
            </a:r>
            <a:endParaRPr lang="en-US" sz="1000" dirty="0">
              <a:latin typeface="Rockwell" charset="0"/>
            </a:endParaRPr>
          </a:p>
        </p:txBody>
      </p:sp>
      <p:sp>
        <p:nvSpPr>
          <p:cNvPr id="111" name="Text Box 67"/>
          <p:cNvSpPr txBox="1">
            <a:spLocks noChangeArrowheads="1"/>
          </p:cNvSpPr>
          <p:nvPr/>
        </p:nvSpPr>
        <p:spPr bwMode="auto">
          <a:xfrm>
            <a:off x="6653617" y="4283075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9" name="Text Box 66"/>
          <p:cNvSpPr txBox="1">
            <a:spLocks noChangeArrowheads="1"/>
          </p:cNvSpPr>
          <p:nvPr/>
        </p:nvSpPr>
        <p:spPr bwMode="auto">
          <a:xfrm>
            <a:off x="5248275" y="3763089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err="1" smtClean="0">
                <a:solidFill>
                  <a:srgbClr val="660066"/>
                </a:solidFill>
                <a:latin typeface="Rockwell" charset="0"/>
              </a:rPr>
              <a:t>RtI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3" name="Line 73"/>
          <p:cNvSpPr>
            <a:spLocks noChangeShapeType="1"/>
          </p:cNvSpPr>
          <p:nvPr/>
        </p:nvSpPr>
        <p:spPr bwMode="auto">
          <a:xfrm flipH="1" flipV="1">
            <a:off x="5553075" y="3305178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Line 74"/>
          <p:cNvSpPr>
            <a:spLocks noChangeShapeType="1"/>
          </p:cNvSpPr>
          <p:nvPr/>
        </p:nvSpPr>
        <p:spPr bwMode="auto">
          <a:xfrm flipV="1">
            <a:off x="6162675" y="32829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Text Box 78"/>
          <p:cNvSpPr txBox="1">
            <a:spLocks noChangeArrowheads="1"/>
          </p:cNvSpPr>
          <p:nvPr/>
        </p:nvSpPr>
        <p:spPr bwMode="auto">
          <a:xfrm>
            <a:off x="6996517" y="397510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4</a:t>
            </a:r>
            <a:endParaRPr lang="en-US" sz="1000" dirty="0">
              <a:latin typeface="Rockwell" charset="0"/>
            </a:endParaRPr>
          </a:p>
        </p:txBody>
      </p:sp>
      <p:sp>
        <p:nvSpPr>
          <p:cNvPr id="129" name="Text Box 79"/>
          <p:cNvSpPr txBox="1">
            <a:spLocks noChangeArrowheads="1"/>
          </p:cNvSpPr>
          <p:nvPr/>
        </p:nvSpPr>
        <p:spPr bwMode="auto">
          <a:xfrm>
            <a:off x="5553075" y="323209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</a:t>
            </a:r>
            <a:endParaRPr lang="en-US" sz="1000" dirty="0">
              <a:latin typeface="Rockwell" charset="0"/>
            </a:endParaRPr>
          </a:p>
        </p:txBody>
      </p:sp>
      <p:sp>
        <p:nvSpPr>
          <p:cNvPr id="135" name="Text Box 77"/>
          <p:cNvSpPr txBox="1">
            <a:spLocks noChangeArrowheads="1"/>
          </p:cNvSpPr>
          <p:nvPr/>
        </p:nvSpPr>
        <p:spPr bwMode="auto">
          <a:xfrm>
            <a:off x="5019675" y="400931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</a:t>
            </a:r>
            <a:endParaRPr lang="en-US" sz="1000" dirty="0">
              <a:latin typeface="Rockwell" charset="0"/>
            </a:endParaRPr>
          </a:p>
        </p:txBody>
      </p:sp>
      <p:sp>
        <p:nvSpPr>
          <p:cNvPr id="139" name="Line 81"/>
          <p:cNvSpPr>
            <a:spLocks noChangeShapeType="1"/>
          </p:cNvSpPr>
          <p:nvPr/>
        </p:nvSpPr>
        <p:spPr bwMode="auto">
          <a:xfrm flipV="1">
            <a:off x="6162675" y="3441697"/>
            <a:ext cx="719542" cy="77787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Line 82"/>
          <p:cNvSpPr>
            <a:spLocks noChangeShapeType="1"/>
          </p:cNvSpPr>
          <p:nvPr/>
        </p:nvSpPr>
        <p:spPr bwMode="auto">
          <a:xfrm flipV="1">
            <a:off x="6162675" y="4145280"/>
            <a:ext cx="1062442" cy="45719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1066800" y="4800599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FF00"/>
                </a:solidFill>
              </a:rPr>
              <a:t>Green</a:t>
            </a:r>
            <a:r>
              <a:rPr lang="en-US" dirty="0" smtClean="0"/>
              <a:t> line shows our Desired State towards our SMART Goal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line shows our Current Reality based on our Mid Year Assessment</a:t>
            </a:r>
            <a:endParaRPr lang="en-US" dirty="0"/>
          </a:p>
        </p:txBody>
      </p:sp>
      <p:sp>
        <p:nvSpPr>
          <p:cNvPr id="95" name="Text Box 79"/>
          <p:cNvSpPr txBox="1">
            <a:spLocks noChangeArrowheads="1"/>
          </p:cNvSpPr>
          <p:nvPr/>
        </p:nvSpPr>
        <p:spPr bwMode="auto">
          <a:xfrm>
            <a:off x="6425017" y="323209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</a:t>
            </a:r>
            <a:endParaRPr lang="en-US" sz="1000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57200"/>
            <a:ext cx="8077200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Goal Setting for 2014-2015</a:t>
            </a:r>
            <a:endParaRPr lang="en-US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28800" y="3048000"/>
            <a:ext cx="5486400" cy="304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What are our Priorities for next year as a District Leadership Team?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496</Words>
  <Application>Microsoft Macintosh PowerPoint</Application>
  <PresentationFormat>On-screen Show (4:3)</PresentationFormat>
  <Paragraphs>127</Paragraphs>
  <Slides>9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Goal Setting for 2013-2014</vt:lpstr>
      <vt:lpstr>Assessment of Current Reality versus Desired State  End of Year Goal #1</vt:lpstr>
      <vt:lpstr>Assessment of Current Reality versus Desired State    End of  Year  Goal #2</vt:lpstr>
      <vt:lpstr>Slide 4</vt:lpstr>
      <vt:lpstr>Assessment of Current Reality versus Desired State  End of Year Goal #1</vt:lpstr>
      <vt:lpstr>Assessment of Current Reality versus Desired State    End of  Year  Goal #2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Goal Setting for 2012-2013</dc:title>
  <dc:creator>OCSD</dc:creator>
  <cp:lastModifiedBy>OCSD</cp:lastModifiedBy>
  <cp:revision>29</cp:revision>
  <dcterms:created xsi:type="dcterms:W3CDTF">2014-02-17T21:45:02Z</dcterms:created>
  <dcterms:modified xsi:type="dcterms:W3CDTF">2014-02-17T21:47:55Z</dcterms:modified>
</cp:coreProperties>
</file>